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Inter"/>
      <p:regular r:id="rId31"/>
    </p:embeddedFont>
    <p:embeddedFont>
      <p:font typeface="Inter"/>
      <p:regular r:id="rId32"/>
    </p:embeddedFont>
    <p:embeddedFont>
      <p:font typeface="Inter"/>
      <p:regular r:id="rId33"/>
    </p:embeddedFont>
    <p:embeddedFont>
      <p:font typeface="Inter"/>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 Id="rId37" Type="http://schemas.openxmlformats.org/officeDocument/2006/relationships/font" Target="fonts/font7.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5.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slideLayout" Target="../slideLayouts/slideLayout17.xml"/><Relationship Id="rId1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8.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slideLayout" Target="../slideLayouts/slideLayout20.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22.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slideLayout" Target="../slideLayouts/slideLayout23.xml"/><Relationship Id="rId8"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slideLayout" Target="../slideLayouts/slideLayout25.xml"/><Relationship Id="rId8"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CRUD Operations in Mobile Apps with SQLite</a:t>
            </a:r>
            <a:endParaRPr lang="en-US" sz="4450" dirty="0"/>
          </a:p>
        </p:txBody>
      </p:sp>
      <p:sp>
        <p:nvSpPr>
          <p:cNvPr id="4" name="Text 1"/>
          <p:cNvSpPr/>
          <p:nvPr/>
        </p:nvSpPr>
        <p:spPr>
          <a:xfrm>
            <a:off x="793790" y="3051572"/>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this comprehensive guide on CRUD operations - Create, Read, Update, and Delete - and how they are used to manage data in mobile applications with SQLite. These fundamental database operations form the backbone of data management in app development.</a:t>
            </a:r>
            <a:endParaRPr lang="en-US" sz="1750" dirty="0"/>
          </a:p>
        </p:txBody>
      </p:sp>
      <p:sp>
        <p:nvSpPr>
          <p:cNvPr id="5" name="Text 2"/>
          <p:cNvSpPr/>
          <p:nvPr/>
        </p:nvSpPr>
        <p:spPr>
          <a:xfrm>
            <a:off x="793790" y="512123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Throughout this presentation, we'll explore how SQLite, a lightweight serverless database engine, enables efficient data handling in mobile environments. You'll learn practical applications through real-world examples and discover how to implement these operations in your own projects.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25962"/>
            <a:ext cx="959679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Delete Operation: Removing Books</a:t>
            </a:r>
            <a:endParaRPr lang="en-US" sz="4450" dirty="0"/>
          </a:p>
        </p:txBody>
      </p:sp>
      <p:pic>
        <p:nvPicPr>
          <p:cNvPr id="3" name="Image 0" descr="preencoded.png">    </p:cNvPr>
          <p:cNvPicPr>
            <a:picLocks noChangeAspect="1"/>
          </p:cNvPicPr>
          <p:nvPr/>
        </p:nvPicPr>
        <p:blipFill>
          <a:blip r:embed="rId1"/>
          <a:stretch>
            <a:fillRect/>
          </a:stretch>
        </p:blipFill>
        <p:spPr>
          <a:xfrm>
            <a:off x="2978348" y="2188369"/>
            <a:ext cx="2152055" cy="1306949"/>
          </a:xfrm>
          <a:prstGeom prst="rect">
            <a:avLst/>
          </a:prstGeom>
        </p:spPr>
      </p:pic>
      <p:pic>
        <p:nvPicPr>
          <p:cNvPr id="4" name="Image 1" descr="preencoded.png">    </p:cNvPr>
          <p:cNvPicPr>
            <a:picLocks noChangeAspect="1"/>
          </p:cNvPicPr>
          <p:nvPr/>
        </p:nvPicPr>
        <p:blipFill>
          <a:blip r:embed="rId2"/>
          <a:stretch>
            <a:fillRect/>
          </a:stretch>
        </p:blipFill>
        <p:spPr>
          <a:xfrm>
            <a:off x="3894892" y="2804398"/>
            <a:ext cx="318968" cy="398621"/>
          </a:xfrm>
          <a:prstGeom prst="rect">
            <a:avLst/>
          </a:prstGeom>
        </p:spPr>
      </p:pic>
      <p:sp>
        <p:nvSpPr>
          <p:cNvPr id="5" name="Text 1"/>
          <p:cNvSpPr/>
          <p:nvPr/>
        </p:nvSpPr>
        <p:spPr>
          <a:xfrm>
            <a:off x="5357217" y="24151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Remove Record</a:t>
            </a:r>
            <a:endParaRPr lang="en-US" sz="2200" dirty="0"/>
          </a:p>
        </p:txBody>
      </p:sp>
      <p:sp>
        <p:nvSpPr>
          <p:cNvPr id="6" name="Text 2"/>
          <p:cNvSpPr/>
          <p:nvPr/>
        </p:nvSpPr>
        <p:spPr>
          <a:xfrm>
            <a:off x="5357217" y="2905601"/>
            <a:ext cx="4266843"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Book completely deleted from database</a:t>
            </a:r>
            <a:endParaRPr lang="en-US" sz="1750" dirty="0"/>
          </a:p>
        </p:txBody>
      </p:sp>
      <p:sp>
        <p:nvSpPr>
          <p:cNvPr id="7" name="Shape 3"/>
          <p:cNvSpPr/>
          <p:nvPr/>
        </p:nvSpPr>
        <p:spPr>
          <a:xfrm>
            <a:off x="5187077" y="3508415"/>
            <a:ext cx="8592860" cy="15240"/>
          </a:xfrm>
          <a:prstGeom prst="roundRect">
            <a:avLst>
              <a:gd name="adj" fmla="val 625116"/>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902381" y="3551992"/>
            <a:ext cx="4304109" cy="1306949"/>
          </a:xfrm>
          <a:prstGeom prst="rect">
            <a:avLst/>
          </a:prstGeom>
        </p:spPr>
      </p:pic>
      <p:pic>
        <p:nvPicPr>
          <p:cNvPr id="9" name="Image 3" descr="preencoded.png">    </p:cNvPr>
          <p:cNvPicPr>
            <a:picLocks noChangeAspect="1"/>
          </p:cNvPicPr>
          <p:nvPr/>
        </p:nvPicPr>
        <p:blipFill>
          <a:blip r:embed="rId4"/>
          <a:stretch>
            <a:fillRect/>
          </a:stretch>
        </p:blipFill>
        <p:spPr>
          <a:xfrm>
            <a:off x="3894892" y="4006096"/>
            <a:ext cx="318968" cy="398621"/>
          </a:xfrm>
          <a:prstGeom prst="rect">
            <a:avLst/>
          </a:prstGeom>
        </p:spPr>
      </p:pic>
      <p:sp>
        <p:nvSpPr>
          <p:cNvPr id="10" name="Text 4"/>
          <p:cNvSpPr/>
          <p:nvPr/>
        </p:nvSpPr>
        <p:spPr>
          <a:xfrm>
            <a:off x="6433304" y="37788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DELETE Statement</a:t>
            </a:r>
            <a:endParaRPr lang="en-US" sz="2200" dirty="0"/>
          </a:p>
        </p:txBody>
      </p:sp>
      <p:sp>
        <p:nvSpPr>
          <p:cNvPr id="11" name="Text 5"/>
          <p:cNvSpPr/>
          <p:nvPr/>
        </p:nvSpPr>
        <p:spPr>
          <a:xfrm>
            <a:off x="6433304" y="4269224"/>
            <a:ext cx="5905024"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DELETE FROM books WHERE title = 'The Great Gatsby'</a:t>
            </a:r>
            <a:endParaRPr lang="en-US" sz="1750" dirty="0"/>
          </a:p>
        </p:txBody>
      </p:sp>
      <p:sp>
        <p:nvSpPr>
          <p:cNvPr id="12" name="Shape 6"/>
          <p:cNvSpPr/>
          <p:nvPr/>
        </p:nvSpPr>
        <p:spPr>
          <a:xfrm>
            <a:off x="6263164" y="4872038"/>
            <a:ext cx="7516773" cy="15240"/>
          </a:xfrm>
          <a:prstGeom prst="roundRect">
            <a:avLst>
              <a:gd name="adj" fmla="val 625116"/>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26294" y="4915614"/>
            <a:ext cx="6456164" cy="1306949"/>
          </a:xfrm>
          <a:prstGeom prst="rect">
            <a:avLst/>
          </a:prstGeom>
        </p:spPr>
      </p:pic>
      <p:pic>
        <p:nvPicPr>
          <p:cNvPr id="14" name="Image 5" descr="preencoded.png">    </p:cNvPr>
          <p:cNvPicPr>
            <a:picLocks noChangeAspect="1"/>
          </p:cNvPicPr>
          <p:nvPr/>
        </p:nvPicPr>
        <p:blipFill>
          <a:blip r:embed="rId6"/>
          <a:stretch>
            <a:fillRect/>
          </a:stretch>
        </p:blipFill>
        <p:spPr>
          <a:xfrm>
            <a:off x="3894773" y="5369719"/>
            <a:ext cx="318968" cy="398621"/>
          </a:xfrm>
          <a:prstGeom prst="rect">
            <a:avLst/>
          </a:prstGeom>
        </p:spPr>
      </p:pic>
      <p:sp>
        <p:nvSpPr>
          <p:cNvPr id="15" name="Text 7"/>
          <p:cNvSpPr/>
          <p:nvPr/>
        </p:nvSpPr>
        <p:spPr>
          <a:xfrm>
            <a:off x="7509272" y="5142428"/>
            <a:ext cx="353056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Book No Longer Available</a:t>
            </a:r>
            <a:endParaRPr lang="en-US" sz="2200" dirty="0"/>
          </a:p>
        </p:txBody>
      </p:sp>
      <p:sp>
        <p:nvSpPr>
          <p:cNvPr id="16" name="Text 8"/>
          <p:cNvSpPr/>
          <p:nvPr/>
        </p:nvSpPr>
        <p:spPr>
          <a:xfrm>
            <a:off x="7509272" y="5632847"/>
            <a:ext cx="507611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a book leaves the collection permanently</a:t>
            </a:r>
            <a:endParaRPr lang="en-US" sz="1750" dirty="0"/>
          </a:p>
        </p:txBody>
      </p:sp>
      <p:sp>
        <p:nvSpPr>
          <p:cNvPr id="17" name="Text 9"/>
          <p:cNvSpPr/>
          <p:nvPr/>
        </p:nvSpPr>
        <p:spPr>
          <a:xfrm>
            <a:off x="793790" y="647771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Delete operation allows librarians to maintain an accurate inventory by removing books that are no longer part of the collection. This ensures patrons only see available items and helps manage library space effectively.</a:t>
            </a:r>
            <a:endParaRPr lang="en-US" sz="1750" dirty="0"/>
          </a:p>
        </p:txBody>
      </p:sp>
      <p:pic>
        <p:nvPicPr>
          <p:cNvPr id="18"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9129" y="606028"/>
            <a:ext cx="4941094" cy="376833"/>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Contact Management Application</a:t>
            </a:r>
            <a:endParaRPr lang="en-US" sz="2350" dirty="0"/>
          </a:p>
        </p:txBody>
      </p:sp>
      <p:sp>
        <p:nvSpPr>
          <p:cNvPr id="3" name="Text 1"/>
          <p:cNvSpPr/>
          <p:nvPr/>
        </p:nvSpPr>
        <p:spPr>
          <a:xfrm>
            <a:off x="649129" y="1223963"/>
            <a:ext cx="13332143" cy="192881"/>
          </a:xfrm>
          <a:prstGeom prst="rect">
            <a:avLst/>
          </a:prstGeom>
          <a:noFill/>
          <a:ln/>
        </p:spPr>
        <p:txBody>
          <a:bodyPr wrap="none" lIns="0" tIns="0" rIns="0" bIns="0" rtlCol="0" anchor="t"/>
          <a:lstStyle/>
          <a:p>
            <a:pPr algn="l" indent="0" marL="0">
              <a:lnSpc>
                <a:spcPts val="1500"/>
              </a:lnSpc>
              <a:buNone/>
            </a:pPr>
            <a:r>
              <a:rPr lang="en-US" sz="900" dirty="0">
                <a:solidFill>
                  <a:srgbClr val="000000"/>
                </a:solidFill>
                <a:latin typeface="Inter" pitchFamily="34" charset="0"/>
                <a:ea typeface="Inter" pitchFamily="34" charset="-122"/>
                <a:cs typeface="Inter" pitchFamily="34" charset="-120"/>
              </a:rPr>
              <a:t>Now let's explore a practical example of implementing CRUD operations in a contact management mobile application using SQLite. This example demonstrates how these operations work together in a common app scenario.</a:t>
            </a:r>
            <a:endParaRPr lang="en-US" sz="900" dirty="0"/>
          </a:p>
        </p:txBody>
      </p:sp>
      <p:pic>
        <p:nvPicPr>
          <p:cNvPr id="4" name="Image 0" descr="preencoded.png">    </p:cNvPr>
          <p:cNvPicPr>
            <a:picLocks noChangeAspect="1"/>
          </p:cNvPicPr>
          <p:nvPr/>
        </p:nvPicPr>
        <p:blipFill>
          <a:blip r:embed="rId1"/>
          <a:stretch>
            <a:fillRect/>
          </a:stretch>
        </p:blipFill>
        <p:spPr>
          <a:xfrm>
            <a:off x="649129" y="1552456"/>
            <a:ext cx="3014305" cy="1862971"/>
          </a:xfrm>
          <a:prstGeom prst="rect">
            <a:avLst/>
          </a:prstGeom>
        </p:spPr>
      </p:pic>
      <p:sp>
        <p:nvSpPr>
          <p:cNvPr id="5" name="Text 2"/>
          <p:cNvSpPr/>
          <p:nvPr/>
        </p:nvSpPr>
        <p:spPr>
          <a:xfrm>
            <a:off x="3814048" y="1552456"/>
            <a:ext cx="1507093" cy="188357"/>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Contact List View</a:t>
            </a:r>
            <a:endParaRPr lang="en-US" sz="1150" dirty="0"/>
          </a:p>
        </p:txBody>
      </p:sp>
      <p:sp>
        <p:nvSpPr>
          <p:cNvPr id="6" name="Text 3"/>
          <p:cNvSpPr/>
          <p:nvPr/>
        </p:nvSpPr>
        <p:spPr>
          <a:xfrm>
            <a:off x="3814048" y="1813084"/>
            <a:ext cx="10167223" cy="192881"/>
          </a:xfrm>
          <a:prstGeom prst="rect">
            <a:avLst/>
          </a:prstGeom>
          <a:noFill/>
          <a:ln/>
        </p:spPr>
        <p:txBody>
          <a:bodyPr wrap="none" lIns="0" tIns="0" rIns="0" bIns="0" rtlCol="0" anchor="t"/>
          <a:lstStyle/>
          <a:p>
            <a:pPr algn="l" indent="0" marL="0">
              <a:lnSpc>
                <a:spcPts val="1500"/>
              </a:lnSpc>
              <a:buNone/>
            </a:pPr>
            <a:r>
              <a:rPr lang="en-US" sz="900" dirty="0">
                <a:solidFill>
                  <a:srgbClr val="000000"/>
                </a:solidFill>
                <a:latin typeface="Inter" pitchFamily="34" charset="0"/>
                <a:ea typeface="Inter" pitchFamily="34" charset="-122"/>
                <a:cs typeface="Inter" pitchFamily="34" charset="-120"/>
              </a:rPr>
              <a:t>The main screen displays all contacts retrieved from the SQLite database using the Read operation</a:t>
            </a:r>
            <a:endParaRPr lang="en-US" sz="900" dirty="0"/>
          </a:p>
        </p:txBody>
      </p:sp>
      <p:pic>
        <p:nvPicPr>
          <p:cNvPr id="7" name="Image 1" descr="preencoded.png">    </p:cNvPr>
          <p:cNvPicPr>
            <a:picLocks noChangeAspect="1"/>
          </p:cNvPicPr>
          <p:nvPr/>
        </p:nvPicPr>
        <p:blipFill>
          <a:blip r:embed="rId2"/>
          <a:stretch>
            <a:fillRect/>
          </a:stretch>
        </p:blipFill>
        <p:spPr>
          <a:xfrm>
            <a:off x="649129" y="3656528"/>
            <a:ext cx="3014305" cy="1862971"/>
          </a:xfrm>
          <a:prstGeom prst="rect">
            <a:avLst/>
          </a:prstGeom>
        </p:spPr>
      </p:pic>
      <p:sp>
        <p:nvSpPr>
          <p:cNvPr id="8" name="Text 4"/>
          <p:cNvSpPr/>
          <p:nvPr/>
        </p:nvSpPr>
        <p:spPr>
          <a:xfrm>
            <a:off x="3814048" y="3656528"/>
            <a:ext cx="1507093" cy="188357"/>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Contact Details</a:t>
            </a:r>
            <a:endParaRPr lang="en-US" sz="1150" dirty="0"/>
          </a:p>
        </p:txBody>
      </p:sp>
      <p:sp>
        <p:nvSpPr>
          <p:cNvPr id="9" name="Text 5"/>
          <p:cNvSpPr/>
          <p:nvPr/>
        </p:nvSpPr>
        <p:spPr>
          <a:xfrm>
            <a:off x="3814048" y="3917156"/>
            <a:ext cx="10167223" cy="192881"/>
          </a:xfrm>
          <a:prstGeom prst="rect">
            <a:avLst/>
          </a:prstGeom>
          <a:noFill/>
          <a:ln/>
        </p:spPr>
        <p:txBody>
          <a:bodyPr wrap="none" lIns="0" tIns="0" rIns="0" bIns="0" rtlCol="0" anchor="t"/>
          <a:lstStyle/>
          <a:p>
            <a:pPr algn="l" indent="0" marL="0">
              <a:lnSpc>
                <a:spcPts val="1500"/>
              </a:lnSpc>
              <a:buNone/>
            </a:pPr>
            <a:r>
              <a:rPr lang="en-US" sz="900" dirty="0">
                <a:solidFill>
                  <a:srgbClr val="000000"/>
                </a:solidFill>
                <a:latin typeface="Inter" pitchFamily="34" charset="0"/>
                <a:ea typeface="Inter" pitchFamily="34" charset="-122"/>
                <a:cs typeface="Inter" pitchFamily="34" charset="-120"/>
              </a:rPr>
              <a:t>Individual contact information is displayed when selected, with options to edit or delete</a:t>
            </a:r>
            <a:endParaRPr lang="en-US" sz="900" dirty="0"/>
          </a:p>
        </p:txBody>
      </p:sp>
      <p:pic>
        <p:nvPicPr>
          <p:cNvPr id="10" name="Image 2" descr="preencoded.png">    </p:cNvPr>
          <p:cNvPicPr>
            <a:picLocks noChangeAspect="1"/>
          </p:cNvPicPr>
          <p:nvPr/>
        </p:nvPicPr>
        <p:blipFill>
          <a:blip r:embed="rId3"/>
          <a:stretch>
            <a:fillRect/>
          </a:stretch>
        </p:blipFill>
        <p:spPr>
          <a:xfrm>
            <a:off x="649129" y="5760601"/>
            <a:ext cx="3014305" cy="1862971"/>
          </a:xfrm>
          <a:prstGeom prst="rect">
            <a:avLst/>
          </a:prstGeom>
        </p:spPr>
      </p:pic>
      <p:sp>
        <p:nvSpPr>
          <p:cNvPr id="11" name="Text 6"/>
          <p:cNvSpPr/>
          <p:nvPr/>
        </p:nvSpPr>
        <p:spPr>
          <a:xfrm>
            <a:off x="3814048" y="5760601"/>
            <a:ext cx="1507093" cy="188357"/>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Add New Contact</a:t>
            </a:r>
            <a:endParaRPr lang="en-US" sz="1150" dirty="0"/>
          </a:p>
        </p:txBody>
      </p:sp>
      <p:sp>
        <p:nvSpPr>
          <p:cNvPr id="12" name="Text 7"/>
          <p:cNvSpPr/>
          <p:nvPr/>
        </p:nvSpPr>
        <p:spPr>
          <a:xfrm>
            <a:off x="3814048" y="6021229"/>
            <a:ext cx="10167223" cy="192881"/>
          </a:xfrm>
          <a:prstGeom prst="rect">
            <a:avLst/>
          </a:prstGeom>
          <a:noFill/>
          <a:ln/>
        </p:spPr>
        <p:txBody>
          <a:bodyPr wrap="none" lIns="0" tIns="0" rIns="0" bIns="0" rtlCol="0" anchor="t"/>
          <a:lstStyle/>
          <a:p>
            <a:pPr algn="l" indent="0" marL="0">
              <a:lnSpc>
                <a:spcPts val="1500"/>
              </a:lnSpc>
              <a:buNone/>
            </a:pPr>
            <a:r>
              <a:rPr lang="en-US" sz="900" dirty="0">
                <a:solidFill>
                  <a:srgbClr val="000000"/>
                </a:solidFill>
                <a:latin typeface="Inter" pitchFamily="34" charset="0"/>
                <a:ea typeface="Inter" pitchFamily="34" charset="-122"/>
                <a:cs typeface="Inter" pitchFamily="34" charset="-120"/>
              </a:rPr>
              <a:t>Interface for creating new contacts that will be added to the database using the Create operation</a:t>
            </a:r>
            <a:endParaRPr lang="en-US" sz="900" dirty="0"/>
          </a:p>
        </p:txBody>
      </p:sp>
      <p:pic>
        <p:nvPicPr>
          <p:cNvPr id="13"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4248"/>
            <a:ext cx="75564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Creating the Contacts Database</a:t>
            </a:r>
            <a:endParaRPr lang="en-US" sz="4000" dirty="0"/>
          </a:p>
        </p:txBody>
      </p:sp>
      <p:sp>
        <p:nvSpPr>
          <p:cNvPr id="4" name="Shape 1"/>
          <p:cNvSpPr/>
          <p:nvPr/>
        </p:nvSpPr>
        <p:spPr>
          <a:xfrm>
            <a:off x="793790" y="2236232"/>
            <a:ext cx="7556421" cy="2592943"/>
          </a:xfrm>
          <a:prstGeom prst="roundRect">
            <a:avLst>
              <a:gd name="adj" fmla="val 3307"/>
            </a:avLst>
          </a:prstGeom>
          <a:solidFill>
            <a:srgbClr val="FBE1D0"/>
          </a:solidFill>
          <a:ln/>
        </p:spPr>
      </p:sp>
      <p:sp>
        <p:nvSpPr>
          <p:cNvPr id="5" name="Shape 2"/>
          <p:cNvSpPr/>
          <p:nvPr/>
        </p:nvSpPr>
        <p:spPr>
          <a:xfrm>
            <a:off x="783669" y="2236232"/>
            <a:ext cx="7576661" cy="2592943"/>
          </a:xfrm>
          <a:prstGeom prst="roundRect">
            <a:avLst>
              <a:gd name="adj" fmla="val 1181"/>
            </a:avLst>
          </a:prstGeom>
          <a:solidFill>
            <a:srgbClr val="FBE1D0"/>
          </a:solidFill>
          <a:ln/>
        </p:spPr>
      </p:sp>
      <p:sp>
        <p:nvSpPr>
          <p:cNvPr id="6" name="Text 3"/>
          <p:cNvSpPr/>
          <p:nvPr/>
        </p:nvSpPr>
        <p:spPr>
          <a:xfrm>
            <a:off x="987742" y="2389227"/>
            <a:ext cx="7168515" cy="228695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highlight>
                  <a:srgbClr val="FBE1D0"/>
                </a:highlight>
                <a:latin typeface="Consolas" pitchFamily="34" charset="0"/>
                <a:ea typeface="Consolas" pitchFamily="34" charset="-122"/>
                <a:cs typeface="Consolas" pitchFamily="34" charset="-120"/>
              </a:rPr>
              <a:t>CREATE TABLE contacts (
    id INTEGER PRIMARY KEY,
    name TEXT NOT NULL,
    phone TEXT NOT NULL,
    email TEXT
);
</a:t>
            </a:r>
            <a:endParaRPr lang="en-US" sz="1600" dirty="0"/>
          </a:p>
        </p:txBody>
      </p:sp>
      <p:sp>
        <p:nvSpPr>
          <p:cNvPr id="7" name="Text 4"/>
          <p:cNvSpPr/>
          <p:nvPr/>
        </p:nvSpPr>
        <p:spPr>
          <a:xfrm>
            <a:off x="793790" y="5058728"/>
            <a:ext cx="7556421"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The first step in building our contact management app is creating the SQLite database structure. We define a table called 'contacts' with four fields: a unique identifier (id), the contact's name, phone number, and email address.</a:t>
            </a:r>
            <a:endParaRPr lang="en-US" sz="1600" dirty="0"/>
          </a:p>
        </p:txBody>
      </p:sp>
      <p:sp>
        <p:nvSpPr>
          <p:cNvPr id="8" name="Text 5"/>
          <p:cNvSpPr/>
          <p:nvPr/>
        </p:nvSpPr>
        <p:spPr>
          <a:xfrm>
            <a:off x="793790" y="6268403"/>
            <a:ext cx="7556421" cy="130683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The PRIMARY KEY constraint ensures each contact has a unique identifier, while NOT NULL constraints on name and phone fields ensure these essential details are always provided. The email field is optional, so it doesn't have this constraint.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6618" y="622340"/>
            <a:ext cx="7470815" cy="634960"/>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Create: Adding a New Contact</a:t>
            </a:r>
            <a:endParaRPr lang="en-US" sz="4000" dirty="0"/>
          </a:p>
        </p:txBody>
      </p:sp>
      <p:sp>
        <p:nvSpPr>
          <p:cNvPr id="4" name="Text 1"/>
          <p:cNvSpPr/>
          <p:nvPr/>
        </p:nvSpPr>
        <p:spPr>
          <a:xfrm>
            <a:off x="6276618" y="1663660"/>
            <a:ext cx="3629382" cy="670560"/>
          </a:xfrm>
          <a:prstGeom prst="rect">
            <a:avLst/>
          </a:prstGeom>
          <a:noFill/>
          <a:ln/>
        </p:spPr>
        <p:txBody>
          <a:bodyPr wrap="none" lIns="0" tIns="0" rIns="0" bIns="0" rtlCol="0" anchor="t"/>
          <a:lstStyle/>
          <a:p>
            <a:pPr algn="ctr" indent="0" marL="0">
              <a:lnSpc>
                <a:spcPts val="5250"/>
              </a:lnSpc>
              <a:buNone/>
            </a:pPr>
            <a:r>
              <a:rPr lang="en-US" sz="5250" b="1" dirty="0">
                <a:solidFill>
                  <a:srgbClr val="000000"/>
                </a:solidFill>
                <a:latin typeface="Inter Bold" pitchFamily="34" charset="0"/>
                <a:ea typeface="Inter Bold" pitchFamily="34" charset="-122"/>
                <a:cs typeface="Inter Bold" pitchFamily="34" charset="-120"/>
              </a:rPr>
              <a:t>1</a:t>
            </a:r>
            <a:endParaRPr lang="en-US" sz="5250" dirty="0"/>
          </a:p>
        </p:txBody>
      </p:sp>
      <p:sp>
        <p:nvSpPr>
          <p:cNvPr id="5" name="Text 2"/>
          <p:cNvSpPr/>
          <p:nvPr/>
        </p:nvSpPr>
        <p:spPr>
          <a:xfrm>
            <a:off x="6821329" y="2588181"/>
            <a:ext cx="2539960" cy="317421"/>
          </a:xfrm>
          <a:prstGeom prst="rect">
            <a:avLst/>
          </a:prstGeom>
          <a:noFill/>
          <a:ln/>
        </p:spPr>
        <p:txBody>
          <a:bodyPr wrap="none" lIns="0" tIns="0" rIns="0" bIns="0" rtlCol="0" anchor="t"/>
          <a:lstStyle/>
          <a:p>
            <a:pPr algn="ct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Collect Information</a:t>
            </a:r>
            <a:endParaRPr lang="en-US" sz="2000" dirty="0"/>
          </a:p>
        </p:txBody>
      </p:sp>
      <p:sp>
        <p:nvSpPr>
          <p:cNvPr id="6" name="Text 3"/>
          <p:cNvSpPr/>
          <p:nvPr/>
        </p:nvSpPr>
        <p:spPr>
          <a:xfrm>
            <a:off x="6276618" y="3027521"/>
            <a:ext cx="3629382" cy="650319"/>
          </a:xfrm>
          <a:prstGeom prst="rect">
            <a:avLst/>
          </a:prstGeom>
          <a:noFill/>
          <a:ln/>
        </p:spPr>
        <p:txBody>
          <a:bodyPr wrap="square" lIns="0" tIns="0" rIns="0" bIns="0" rtlCol="0" anchor="t"/>
          <a:lstStyle/>
          <a:p>
            <a:pPr algn="ctr" indent="0" marL="0">
              <a:lnSpc>
                <a:spcPts val="2550"/>
              </a:lnSpc>
              <a:buNone/>
            </a:pPr>
            <a:r>
              <a:rPr lang="en-US" sz="1600" dirty="0">
                <a:solidFill>
                  <a:srgbClr val="000000"/>
                </a:solidFill>
                <a:latin typeface="Inter" pitchFamily="34" charset="0"/>
                <a:ea typeface="Inter" pitchFamily="34" charset="-122"/>
                <a:cs typeface="Inter" pitchFamily="34" charset="-120"/>
              </a:rPr>
              <a:t>User inputs contact details through the app interface</a:t>
            </a:r>
            <a:endParaRPr lang="en-US" sz="1600" dirty="0"/>
          </a:p>
        </p:txBody>
      </p:sp>
      <p:sp>
        <p:nvSpPr>
          <p:cNvPr id="7" name="Text 4"/>
          <p:cNvSpPr/>
          <p:nvPr/>
        </p:nvSpPr>
        <p:spPr>
          <a:xfrm>
            <a:off x="10210800" y="1663660"/>
            <a:ext cx="3629382" cy="670560"/>
          </a:xfrm>
          <a:prstGeom prst="rect">
            <a:avLst/>
          </a:prstGeom>
          <a:noFill/>
          <a:ln/>
        </p:spPr>
        <p:txBody>
          <a:bodyPr wrap="none" lIns="0" tIns="0" rIns="0" bIns="0" rtlCol="0" anchor="t"/>
          <a:lstStyle/>
          <a:p>
            <a:pPr algn="ctr" indent="0" marL="0">
              <a:lnSpc>
                <a:spcPts val="5250"/>
              </a:lnSpc>
              <a:buNone/>
            </a:pPr>
            <a:r>
              <a:rPr lang="en-US" sz="5250" b="1" dirty="0">
                <a:solidFill>
                  <a:srgbClr val="000000"/>
                </a:solidFill>
                <a:latin typeface="Inter Bold" pitchFamily="34" charset="0"/>
                <a:ea typeface="Inter Bold" pitchFamily="34" charset="-122"/>
                <a:cs typeface="Inter Bold" pitchFamily="34" charset="-120"/>
              </a:rPr>
              <a:t>2</a:t>
            </a:r>
            <a:endParaRPr lang="en-US" sz="5250" dirty="0"/>
          </a:p>
        </p:txBody>
      </p:sp>
      <p:sp>
        <p:nvSpPr>
          <p:cNvPr id="8" name="Text 5"/>
          <p:cNvSpPr/>
          <p:nvPr/>
        </p:nvSpPr>
        <p:spPr>
          <a:xfrm>
            <a:off x="10755511" y="2588181"/>
            <a:ext cx="2539960" cy="317421"/>
          </a:xfrm>
          <a:prstGeom prst="rect">
            <a:avLst/>
          </a:prstGeom>
          <a:noFill/>
          <a:ln/>
        </p:spPr>
        <p:txBody>
          <a:bodyPr wrap="none" lIns="0" tIns="0" rIns="0" bIns="0" rtlCol="0" anchor="t"/>
          <a:lstStyle/>
          <a:p>
            <a:pPr algn="ct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Prepare SQL</a:t>
            </a:r>
            <a:endParaRPr lang="en-US" sz="2000" dirty="0"/>
          </a:p>
        </p:txBody>
      </p:sp>
      <p:sp>
        <p:nvSpPr>
          <p:cNvPr id="9" name="Text 6"/>
          <p:cNvSpPr/>
          <p:nvPr/>
        </p:nvSpPr>
        <p:spPr>
          <a:xfrm>
            <a:off x="10210800" y="3027521"/>
            <a:ext cx="3629382" cy="650319"/>
          </a:xfrm>
          <a:prstGeom prst="rect">
            <a:avLst/>
          </a:prstGeom>
          <a:noFill/>
          <a:ln/>
        </p:spPr>
        <p:txBody>
          <a:bodyPr wrap="square" lIns="0" tIns="0" rIns="0" bIns="0" rtlCol="0" anchor="t"/>
          <a:lstStyle/>
          <a:p>
            <a:pPr algn="ctr" indent="0" marL="0">
              <a:lnSpc>
                <a:spcPts val="2550"/>
              </a:lnSpc>
              <a:buNone/>
            </a:pPr>
            <a:r>
              <a:rPr lang="en-US" sz="1600" dirty="0">
                <a:solidFill>
                  <a:srgbClr val="000000"/>
                </a:solidFill>
                <a:latin typeface="Inter" pitchFamily="34" charset="0"/>
                <a:ea typeface="Inter" pitchFamily="34" charset="-122"/>
                <a:cs typeface="Inter" pitchFamily="34" charset="-120"/>
              </a:rPr>
              <a:t>App constructs INSERT statement with provided information</a:t>
            </a:r>
            <a:endParaRPr lang="en-US" sz="1600" dirty="0"/>
          </a:p>
        </p:txBody>
      </p:sp>
      <p:sp>
        <p:nvSpPr>
          <p:cNvPr id="10" name="Text 7"/>
          <p:cNvSpPr/>
          <p:nvPr/>
        </p:nvSpPr>
        <p:spPr>
          <a:xfrm>
            <a:off x="8243649" y="4389001"/>
            <a:ext cx="3629382" cy="670560"/>
          </a:xfrm>
          <a:prstGeom prst="rect">
            <a:avLst/>
          </a:prstGeom>
          <a:noFill/>
          <a:ln/>
        </p:spPr>
        <p:txBody>
          <a:bodyPr wrap="none" lIns="0" tIns="0" rIns="0" bIns="0" rtlCol="0" anchor="t"/>
          <a:lstStyle/>
          <a:p>
            <a:pPr algn="ctr" indent="0" marL="0">
              <a:lnSpc>
                <a:spcPts val="5250"/>
              </a:lnSpc>
              <a:buNone/>
            </a:pPr>
            <a:r>
              <a:rPr lang="en-US" sz="5250" b="1" dirty="0">
                <a:solidFill>
                  <a:srgbClr val="000000"/>
                </a:solidFill>
                <a:latin typeface="Inter Bold" pitchFamily="34" charset="0"/>
                <a:ea typeface="Inter Bold" pitchFamily="34" charset="-122"/>
                <a:cs typeface="Inter Bold" pitchFamily="34" charset="-120"/>
              </a:rPr>
              <a:t>3</a:t>
            </a:r>
            <a:endParaRPr lang="en-US" sz="5250" dirty="0"/>
          </a:p>
        </p:txBody>
      </p:sp>
      <p:sp>
        <p:nvSpPr>
          <p:cNvPr id="11" name="Text 8"/>
          <p:cNvSpPr/>
          <p:nvPr/>
        </p:nvSpPr>
        <p:spPr>
          <a:xfrm>
            <a:off x="8788360" y="5313521"/>
            <a:ext cx="2539960" cy="317421"/>
          </a:xfrm>
          <a:prstGeom prst="rect">
            <a:avLst/>
          </a:prstGeom>
          <a:noFill/>
          <a:ln/>
        </p:spPr>
        <p:txBody>
          <a:bodyPr wrap="none" lIns="0" tIns="0" rIns="0" bIns="0" rtlCol="0" anchor="t"/>
          <a:lstStyle/>
          <a:p>
            <a:pPr algn="ctr"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Execute Command</a:t>
            </a:r>
            <a:endParaRPr lang="en-US" sz="2000" dirty="0"/>
          </a:p>
        </p:txBody>
      </p:sp>
      <p:sp>
        <p:nvSpPr>
          <p:cNvPr id="12" name="Text 9"/>
          <p:cNvSpPr/>
          <p:nvPr/>
        </p:nvSpPr>
        <p:spPr>
          <a:xfrm>
            <a:off x="8243649" y="5752862"/>
            <a:ext cx="3629382" cy="650319"/>
          </a:xfrm>
          <a:prstGeom prst="rect">
            <a:avLst/>
          </a:prstGeom>
          <a:noFill/>
          <a:ln/>
        </p:spPr>
        <p:txBody>
          <a:bodyPr wrap="square" lIns="0" tIns="0" rIns="0" bIns="0" rtlCol="0" anchor="t"/>
          <a:lstStyle/>
          <a:p>
            <a:pPr algn="ctr" indent="0" marL="0">
              <a:lnSpc>
                <a:spcPts val="2550"/>
              </a:lnSpc>
              <a:buNone/>
            </a:pPr>
            <a:r>
              <a:rPr lang="en-US" sz="1600" dirty="0">
                <a:solidFill>
                  <a:srgbClr val="000000"/>
                </a:solidFill>
                <a:latin typeface="Inter" pitchFamily="34" charset="0"/>
                <a:ea typeface="Inter" pitchFamily="34" charset="-122"/>
                <a:cs typeface="Inter" pitchFamily="34" charset="-120"/>
              </a:rPr>
              <a:t>New record added to contacts table in SQLite database</a:t>
            </a:r>
            <a:endParaRPr lang="en-US" sz="1600" dirty="0"/>
          </a:p>
        </p:txBody>
      </p:sp>
      <p:sp>
        <p:nvSpPr>
          <p:cNvPr id="13" name="Text 10"/>
          <p:cNvSpPr/>
          <p:nvPr/>
        </p:nvSpPr>
        <p:spPr>
          <a:xfrm>
            <a:off x="6276618" y="6631781"/>
            <a:ext cx="7563564" cy="975479"/>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The INSERT statement adds "John Doe" to the contacts table with phone number "1234567890" and email "john@example.com". The database automatically assigns a unique ID to this new contact.</a:t>
            </a:r>
            <a:endParaRPr lang="en-US" sz="1600" dirty="0"/>
          </a:p>
        </p:txBody>
      </p:sp>
      <p:pic>
        <p:nvPicPr>
          <p:cNvPr id="14"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46177"/>
            <a:ext cx="965918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Read: Viewing Contact Information</a:t>
            </a:r>
            <a:endParaRPr lang="en-US" sz="4450" dirty="0"/>
          </a:p>
        </p:txBody>
      </p:sp>
      <p:pic>
        <p:nvPicPr>
          <p:cNvPr id="3" name="Image 0" descr="preencoded.png">    </p:cNvPr>
          <p:cNvPicPr>
            <a:picLocks noChangeAspect="1"/>
          </p:cNvPicPr>
          <p:nvPr/>
        </p:nvPicPr>
        <p:blipFill>
          <a:blip r:embed="rId1"/>
          <a:stretch>
            <a:fillRect/>
          </a:stretch>
        </p:blipFill>
        <p:spPr>
          <a:xfrm>
            <a:off x="801410" y="2154555"/>
            <a:ext cx="3120747" cy="3120747"/>
          </a:xfrm>
          <a:prstGeom prst="rect">
            <a:avLst/>
          </a:prstGeom>
        </p:spPr>
      </p:pic>
      <p:pic>
        <p:nvPicPr>
          <p:cNvPr id="4" name="Image 1" descr="preencoded.png">    </p:cNvPr>
          <p:cNvPicPr>
            <a:picLocks noChangeAspect="1"/>
          </p:cNvPicPr>
          <p:nvPr/>
        </p:nvPicPr>
        <p:blipFill>
          <a:blip r:embed="rId2"/>
          <a:stretch>
            <a:fillRect/>
          </a:stretch>
        </p:blipFill>
        <p:spPr>
          <a:xfrm>
            <a:off x="4103608" y="2154555"/>
            <a:ext cx="3120866" cy="3120866"/>
          </a:xfrm>
          <a:prstGeom prst="rect">
            <a:avLst/>
          </a:prstGeom>
        </p:spPr>
      </p:pic>
      <p:pic>
        <p:nvPicPr>
          <p:cNvPr id="5" name="Image 2" descr="preencoded.png">    </p:cNvPr>
          <p:cNvPicPr>
            <a:picLocks noChangeAspect="1"/>
          </p:cNvPicPr>
          <p:nvPr/>
        </p:nvPicPr>
        <p:blipFill>
          <a:blip r:embed="rId3"/>
          <a:stretch>
            <a:fillRect/>
          </a:stretch>
        </p:blipFill>
        <p:spPr>
          <a:xfrm>
            <a:off x="7405926" y="2154555"/>
            <a:ext cx="3120747" cy="3120747"/>
          </a:xfrm>
          <a:prstGeom prst="rect">
            <a:avLst/>
          </a:prstGeom>
        </p:spPr>
      </p:pic>
      <p:pic>
        <p:nvPicPr>
          <p:cNvPr id="6" name="Image 3" descr="preencoded.png">    </p:cNvPr>
          <p:cNvPicPr>
            <a:picLocks noChangeAspect="1"/>
          </p:cNvPicPr>
          <p:nvPr/>
        </p:nvPicPr>
        <p:blipFill>
          <a:blip r:embed="rId4"/>
          <a:stretch>
            <a:fillRect/>
          </a:stretch>
        </p:blipFill>
        <p:spPr>
          <a:xfrm>
            <a:off x="10708124" y="2154555"/>
            <a:ext cx="3120866" cy="3120866"/>
          </a:xfrm>
          <a:prstGeom prst="rect">
            <a:avLst/>
          </a:prstGeom>
        </p:spPr>
      </p:pic>
      <p:sp>
        <p:nvSpPr>
          <p:cNvPr id="7" name="Text 1"/>
          <p:cNvSpPr/>
          <p:nvPr/>
        </p:nvSpPr>
        <p:spPr>
          <a:xfrm>
            <a:off x="793790" y="567654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Read operation allows users to view all contacts or search for specific ones. The SELECT statement retrieves records from the contacts table, which can be filtered using a WHERE clause to find specific contacts like "John Doe".</a:t>
            </a:r>
            <a:endParaRPr lang="en-US" sz="1750" dirty="0"/>
          </a:p>
        </p:txBody>
      </p:sp>
      <p:sp>
        <p:nvSpPr>
          <p:cNvPr id="8" name="Text 2"/>
          <p:cNvSpPr/>
          <p:nvPr/>
        </p:nvSpPr>
        <p:spPr>
          <a:xfrm>
            <a:off x="793790" y="665749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This operation powers the main contact list view and the detailed contact information screens, providing users with access to their stored contact data.</a:t>
            </a:r>
            <a:endParaRPr lang="en-US" sz="1750" dirty="0"/>
          </a:p>
        </p:txBody>
      </p:sp>
      <p:pic>
        <p:nvPicPr>
          <p:cNvPr id="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7595"/>
            <a:ext cx="7556421" cy="1346835"/>
          </a:xfrm>
          <a:prstGeom prst="rect">
            <a:avLst/>
          </a:prstGeom>
          <a:noFill/>
          <a:ln/>
        </p:spPr>
        <p:txBody>
          <a:bodyPr wrap="squar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Update: Modifying Contact Details</a:t>
            </a:r>
            <a:endParaRPr lang="en-US" sz="4200" dirty="0"/>
          </a:p>
        </p:txBody>
      </p:sp>
      <p:sp>
        <p:nvSpPr>
          <p:cNvPr id="4" name="Shape 1"/>
          <p:cNvSpPr/>
          <p:nvPr/>
        </p:nvSpPr>
        <p:spPr>
          <a:xfrm>
            <a:off x="793790" y="2427565"/>
            <a:ext cx="161568" cy="810577"/>
          </a:xfrm>
          <a:prstGeom prst="roundRect">
            <a:avLst>
              <a:gd name="adj" fmla="val 56016"/>
            </a:avLst>
          </a:prstGeom>
          <a:solidFill>
            <a:srgbClr val="FBE1D0"/>
          </a:solidFill>
          <a:ln w="7620">
            <a:solidFill>
              <a:srgbClr val="E1C7B6"/>
            </a:solidFill>
            <a:prstDash val="solid"/>
          </a:ln>
        </p:spPr>
      </p:sp>
      <p:sp>
        <p:nvSpPr>
          <p:cNvPr id="5" name="Text 2"/>
          <p:cNvSpPr/>
          <p:nvPr/>
        </p:nvSpPr>
        <p:spPr>
          <a:xfrm>
            <a:off x="1278493" y="242756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Select Contact</a:t>
            </a:r>
            <a:endParaRPr lang="en-US" sz="2100" dirty="0"/>
          </a:p>
        </p:txBody>
      </p:sp>
      <p:sp>
        <p:nvSpPr>
          <p:cNvPr id="6" name="Text 3"/>
          <p:cNvSpPr/>
          <p:nvPr/>
        </p:nvSpPr>
        <p:spPr>
          <a:xfrm>
            <a:off x="1278493" y="2893338"/>
            <a:ext cx="7071717"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User chooses which contact to modify from the list</a:t>
            </a:r>
            <a:endParaRPr lang="en-US" sz="1650" dirty="0"/>
          </a:p>
        </p:txBody>
      </p:sp>
      <p:sp>
        <p:nvSpPr>
          <p:cNvPr id="7" name="Shape 4"/>
          <p:cNvSpPr/>
          <p:nvPr/>
        </p:nvSpPr>
        <p:spPr>
          <a:xfrm>
            <a:off x="1116925" y="3453527"/>
            <a:ext cx="161568" cy="810577"/>
          </a:xfrm>
          <a:prstGeom prst="roundRect">
            <a:avLst>
              <a:gd name="adj" fmla="val 56016"/>
            </a:avLst>
          </a:prstGeom>
          <a:solidFill>
            <a:srgbClr val="FBE1D0"/>
          </a:solidFill>
          <a:ln w="7620">
            <a:solidFill>
              <a:srgbClr val="E1C7B6"/>
            </a:solidFill>
            <a:prstDash val="solid"/>
          </a:ln>
        </p:spPr>
      </p:sp>
      <p:sp>
        <p:nvSpPr>
          <p:cNvPr id="8" name="Text 5"/>
          <p:cNvSpPr/>
          <p:nvPr/>
        </p:nvSpPr>
        <p:spPr>
          <a:xfrm>
            <a:off x="1601629" y="3453527"/>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Edit Information</a:t>
            </a:r>
            <a:endParaRPr lang="en-US" sz="2100" dirty="0"/>
          </a:p>
        </p:txBody>
      </p:sp>
      <p:sp>
        <p:nvSpPr>
          <p:cNvPr id="9" name="Text 6"/>
          <p:cNvSpPr/>
          <p:nvPr/>
        </p:nvSpPr>
        <p:spPr>
          <a:xfrm>
            <a:off x="1601629" y="3919299"/>
            <a:ext cx="6748582"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User updates the phone number to "9876543210"</a:t>
            </a:r>
            <a:endParaRPr lang="en-US" sz="1650" dirty="0"/>
          </a:p>
        </p:txBody>
      </p:sp>
      <p:sp>
        <p:nvSpPr>
          <p:cNvPr id="10" name="Shape 7"/>
          <p:cNvSpPr/>
          <p:nvPr/>
        </p:nvSpPr>
        <p:spPr>
          <a:xfrm>
            <a:off x="1440180" y="4479488"/>
            <a:ext cx="161568" cy="1155382"/>
          </a:xfrm>
          <a:prstGeom prst="roundRect">
            <a:avLst>
              <a:gd name="adj" fmla="val 56016"/>
            </a:avLst>
          </a:prstGeom>
          <a:solidFill>
            <a:srgbClr val="FBE1D0"/>
          </a:solidFill>
          <a:ln w="7620">
            <a:solidFill>
              <a:srgbClr val="E1C7B6"/>
            </a:solidFill>
            <a:prstDash val="solid"/>
          </a:ln>
        </p:spPr>
      </p:sp>
      <p:sp>
        <p:nvSpPr>
          <p:cNvPr id="11" name="Text 8"/>
          <p:cNvSpPr/>
          <p:nvPr/>
        </p:nvSpPr>
        <p:spPr>
          <a:xfrm>
            <a:off x="1924883" y="447948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Save Changes</a:t>
            </a:r>
            <a:endParaRPr lang="en-US" sz="2100" dirty="0"/>
          </a:p>
        </p:txBody>
      </p:sp>
      <p:sp>
        <p:nvSpPr>
          <p:cNvPr id="12" name="Text 9"/>
          <p:cNvSpPr/>
          <p:nvPr/>
        </p:nvSpPr>
        <p:spPr>
          <a:xfrm>
            <a:off x="1924883" y="4945261"/>
            <a:ext cx="6425327"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App executes UPDATE statement to modify the database record</a:t>
            </a:r>
            <a:endParaRPr lang="en-US" sz="1650" dirty="0"/>
          </a:p>
        </p:txBody>
      </p:sp>
      <p:sp>
        <p:nvSpPr>
          <p:cNvPr id="13" name="Text 10"/>
          <p:cNvSpPr/>
          <p:nvPr/>
        </p:nvSpPr>
        <p:spPr>
          <a:xfrm>
            <a:off x="793790" y="6092666"/>
            <a:ext cx="7556421"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 UPDATE statement modifies John Doe's phone number in the database. The SET clause specifies which field to change (phone), and the WHERE clause ensures only John's record is updated. This allows users to keep their contact information current as details change.</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5098" y="616863"/>
            <a:ext cx="7579995" cy="700921"/>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Delete: Removing a Contact</a:t>
            </a:r>
            <a:endParaRPr lang="en-US" sz="4400" dirty="0"/>
          </a:p>
        </p:txBody>
      </p:sp>
      <p:sp>
        <p:nvSpPr>
          <p:cNvPr id="3" name="Text 1"/>
          <p:cNvSpPr/>
          <p:nvPr/>
        </p:nvSpPr>
        <p:spPr>
          <a:xfrm>
            <a:off x="1889046" y="2403158"/>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Select Contact</a:t>
            </a:r>
            <a:endParaRPr lang="en-US" sz="2200" dirty="0"/>
          </a:p>
        </p:txBody>
      </p:sp>
      <p:sp>
        <p:nvSpPr>
          <p:cNvPr id="4" name="Text 2"/>
          <p:cNvSpPr/>
          <p:nvPr/>
        </p:nvSpPr>
        <p:spPr>
          <a:xfrm>
            <a:off x="785098" y="2888099"/>
            <a:ext cx="3908107" cy="358854"/>
          </a:xfrm>
          <a:prstGeom prst="rect">
            <a:avLst/>
          </a:prstGeom>
          <a:noFill/>
          <a:ln/>
        </p:spPr>
        <p:txBody>
          <a:bodyPr wrap="non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User identifies contact to remove</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6015990" y="2710815"/>
            <a:ext cx="335637" cy="419576"/>
          </a:xfrm>
          <a:prstGeom prst="rect">
            <a:avLst/>
          </a:prstGeom>
        </p:spPr>
      </p:pic>
      <p:sp>
        <p:nvSpPr>
          <p:cNvPr id="7" name="Text 3"/>
          <p:cNvSpPr/>
          <p:nvPr/>
        </p:nvSpPr>
        <p:spPr>
          <a:xfrm>
            <a:off x="9937194" y="2403158"/>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Delete Action</a:t>
            </a:r>
            <a:endParaRPr lang="en-US" sz="2200" dirty="0"/>
          </a:p>
        </p:txBody>
      </p:sp>
      <p:sp>
        <p:nvSpPr>
          <p:cNvPr id="8" name="Text 4"/>
          <p:cNvSpPr/>
          <p:nvPr/>
        </p:nvSpPr>
        <p:spPr>
          <a:xfrm>
            <a:off x="9937194" y="2888099"/>
            <a:ext cx="3908107" cy="358854"/>
          </a:xfrm>
          <a:prstGeom prst="rect">
            <a:avLst/>
          </a:prstGeom>
          <a:noFill/>
          <a:ln/>
        </p:spPr>
        <p:txBody>
          <a:bodyPr wrap="non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User initiates deletion process</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278535" y="2710815"/>
            <a:ext cx="335637" cy="419576"/>
          </a:xfrm>
          <a:prstGeom prst="rect">
            <a:avLst/>
          </a:prstGeom>
        </p:spPr>
      </p:pic>
      <p:sp>
        <p:nvSpPr>
          <p:cNvPr id="11" name="Text 5"/>
          <p:cNvSpPr/>
          <p:nvPr/>
        </p:nvSpPr>
        <p:spPr>
          <a:xfrm>
            <a:off x="9937194" y="4856917"/>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Confirm Deletion</a:t>
            </a:r>
            <a:endParaRPr lang="en-US" sz="2200" dirty="0"/>
          </a:p>
        </p:txBody>
      </p:sp>
      <p:sp>
        <p:nvSpPr>
          <p:cNvPr id="12" name="Text 6"/>
          <p:cNvSpPr/>
          <p:nvPr/>
        </p:nvSpPr>
        <p:spPr>
          <a:xfrm>
            <a:off x="9937194" y="5341858"/>
            <a:ext cx="3908107" cy="358854"/>
          </a:xfrm>
          <a:prstGeom prst="rect">
            <a:avLst/>
          </a:prstGeom>
          <a:noFill/>
          <a:ln/>
        </p:spPr>
        <p:txBody>
          <a:bodyPr wrap="non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App requests confirmation</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8278535" y="4973360"/>
            <a:ext cx="335637" cy="419576"/>
          </a:xfrm>
          <a:prstGeom prst="rect">
            <a:avLst/>
          </a:prstGeom>
        </p:spPr>
      </p:pic>
      <p:sp>
        <p:nvSpPr>
          <p:cNvPr id="15" name="Text 7"/>
          <p:cNvSpPr/>
          <p:nvPr/>
        </p:nvSpPr>
        <p:spPr>
          <a:xfrm>
            <a:off x="1889046" y="4856917"/>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Execute DELETE</a:t>
            </a:r>
            <a:endParaRPr lang="en-US" sz="2200" dirty="0"/>
          </a:p>
        </p:txBody>
      </p:sp>
      <p:sp>
        <p:nvSpPr>
          <p:cNvPr id="16" name="Text 8"/>
          <p:cNvSpPr/>
          <p:nvPr/>
        </p:nvSpPr>
        <p:spPr>
          <a:xfrm>
            <a:off x="785098" y="5341858"/>
            <a:ext cx="3908107" cy="358854"/>
          </a:xfrm>
          <a:prstGeom prst="rect">
            <a:avLst/>
          </a:prstGeom>
          <a:noFill/>
          <a:ln/>
        </p:spPr>
        <p:txBody>
          <a:bodyPr wrap="non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Record removed from database</a:t>
            </a:r>
            <a:endParaRPr lang="en-US" sz="1750" dirty="0"/>
          </a:p>
        </p:txBody>
      </p:sp>
      <p:pic>
        <p:nvPicPr>
          <p:cNvPr id="17" name="Image 6" descr="preencoded.png">    </p:cNvPr>
          <p:cNvPicPr>
            <a:picLocks noChangeAspect="1"/>
          </p:cNvPicPr>
          <p:nvPr/>
        </p:nvPicPr>
        <p:blipFill>
          <a:blip r:embed="rId7"/>
          <a:stretch>
            <a:fillRect/>
          </a:stretch>
        </p:blipFill>
        <p:spPr>
          <a:xfrm>
            <a:off x="5029676" y="1766411"/>
            <a:ext cx="4571048" cy="4571048"/>
          </a:xfrm>
          <a:prstGeom prst="rect">
            <a:avLst/>
          </a:prstGeom>
        </p:spPr>
      </p:pic>
      <p:pic>
        <p:nvPicPr>
          <p:cNvPr id="18" name="Image 7" descr="preencoded.png">    </p:cNvPr>
          <p:cNvPicPr>
            <a:picLocks noChangeAspect="1"/>
          </p:cNvPicPr>
          <p:nvPr/>
        </p:nvPicPr>
        <p:blipFill>
          <a:blip r:embed="rId8"/>
          <a:stretch>
            <a:fillRect/>
          </a:stretch>
        </p:blipFill>
        <p:spPr>
          <a:xfrm>
            <a:off x="6015990" y="4973360"/>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The DELETE FROM statement removes John Doe's record from the contacts table. The WHERE clause ensures only the specific contact is deleted. This operation allows users to keep their contact list current by removing outdated or unwanted entries.</a:t>
            </a:r>
            <a:endParaRPr lang="en-US" sz="1750" dirty="0"/>
          </a:p>
        </p:txBody>
      </p:sp>
      <p:pic>
        <p:nvPicPr>
          <p:cNvPr id="20"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780109"/>
            <a:ext cx="6209943"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Task Management App Example</a:t>
            </a:r>
            <a:endParaRPr lang="en-US" sz="3100" dirty="0"/>
          </a:p>
        </p:txBody>
      </p:sp>
      <p:sp>
        <p:nvSpPr>
          <p:cNvPr id="4" name="Shape 1"/>
          <p:cNvSpPr/>
          <p:nvPr/>
        </p:nvSpPr>
        <p:spPr>
          <a:xfrm>
            <a:off x="7303770" y="3514368"/>
            <a:ext cx="22860" cy="3919657"/>
          </a:xfrm>
          <a:prstGeom prst="roundRect">
            <a:avLst>
              <a:gd name="adj" fmla="val 291721"/>
            </a:avLst>
          </a:prstGeom>
          <a:solidFill>
            <a:srgbClr val="E1C7B6"/>
          </a:solidFill>
          <a:ln/>
        </p:spPr>
      </p:sp>
      <p:sp>
        <p:nvSpPr>
          <p:cNvPr id="5" name="Shape 2"/>
          <p:cNvSpPr/>
          <p:nvPr/>
        </p:nvSpPr>
        <p:spPr>
          <a:xfrm>
            <a:off x="6683216" y="3681532"/>
            <a:ext cx="476250" cy="22860"/>
          </a:xfrm>
          <a:prstGeom prst="roundRect">
            <a:avLst>
              <a:gd name="adj" fmla="val 291721"/>
            </a:avLst>
          </a:prstGeom>
          <a:solidFill>
            <a:srgbClr val="E1C7B6"/>
          </a:solidFill>
          <a:ln/>
        </p:spPr>
      </p:sp>
      <p:sp>
        <p:nvSpPr>
          <p:cNvPr id="6" name="Shape 3"/>
          <p:cNvSpPr/>
          <p:nvPr/>
        </p:nvSpPr>
        <p:spPr>
          <a:xfrm>
            <a:off x="7136606" y="3514368"/>
            <a:ext cx="357188" cy="357188"/>
          </a:xfrm>
          <a:prstGeom prst="roundRect">
            <a:avLst>
              <a:gd name="adj" fmla="val 18670"/>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7196137" y="3544133"/>
            <a:ext cx="238125" cy="297656"/>
          </a:xfrm>
          <a:prstGeom prst="rect">
            <a:avLst/>
          </a:prstGeom>
        </p:spPr>
      </p:pic>
      <p:sp>
        <p:nvSpPr>
          <p:cNvPr id="8" name="Text 4"/>
          <p:cNvSpPr/>
          <p:nvPr/>
        </p:nvSpPr>
        <p:spPr>
          <a:xfrm>
            <a:off x="4536758" y="3568898"/>
            <a:ext cx="1984653" cy="248007"/>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Create Tasks</a:t>
            </a:r>
            <a:endParaRPr lang="en-US" sz="1550" dirty="0"/>
          </a:p>
        </p:txBody>
      </p:sp>
      <p:sp>
        <p:nvSpPr>
          <p:cNvPr id="9" name="Text 5"/>
          <p:cNvSpPr/>
          <p:nvPr/>
        </p:nvSpPr>
        <p:spPr>
          <a:xfrm>
            <a:off x="793790" y="3912156"/>
            <a:ext cx="5727621" cy="254079"/>
          </a:xfrm>
          <a:prstGeom prst="rect">
            <a:avLst/>
          </a:prstGeom>
          <a:noFill/>
          <a:ln/>
        </p:spPr>
        <p:txBody>
          <a:bodyPr wrap="none" lIns="0" tIns="0" rIns="0" bIns="0" rtlCol="0" anchor="t"/>
          <a:lstStyle/>
          <a:p>
            <a:pPr algn="r" indent="0" marL="0">
              <a:lnSpc>
                <a:spcPts val="2000"/>
              </a:lnSpc>
              <a:buNone/>
            </a:pPr>
            <a:r>
              <a:rPr lang="en-US" sz="1250" dirty="0">
                <a:solidFill>
                  <a:srgbClr val="000000"/>
                </a:solidFill>
                <a:latin typeface="Inter" pitchFamily="34" charset="0"/>
                <a:ea typeface="Inter" pitchFamily="34" charset="-122"/>
                <a:cs typeface="Inter" pitchFamily="34" charset="-120"/>
              </a:rPr>
              <a:t>Users add new tasks with details like title, description, due date, and priority</a:t>
            </a:r>
            <a:endParaRPr lang="en-US" sz="1250" dirty="0"/>
          </a:p>
        </p:txBody>
      </p:sp>
      <p:sp>
        <p:nvSpPr>
          <p:cNvPr id="10" name="Shape 6"/>
          <p:cNvSpPr/>
          <p:nvPr/>
        </p:nvSpPr>
        <p:spPr>
          <a:xfrm>
            <a:off x="7470934" y="4634151"/>
            <a:ext cx="476250" cy="22860"/>
          </a:xfrm>
          <a:prstGeom prst="roundRect">
            <a:avLst>
              <a:gd name="adj" fmla="val 291721"/>
            </a:avLst>
          </a:prstGeom>
          <a:solidFill>
            <a:srgbClr val="E1C7B6"/>
          </a:solidFill>
          <a:ln/>
        </p:spPr>
      </p:sp>
      <p:sp>
        <p:nvSpPr>
          <p:cNvPr id="11" name="Shape 7"/>
          <p:cNvSpPr/>
          <p:nvPr/>
        </p:nvSpPr>
        <p:spPr>
          <a:xfrm>
            <a:off x="7136606" y="4466987"/>
            <a:ext cx="357188" cy="357188"/>
          </a:xfrm>
          <a:prstGeom prst="roundRect">
            <a:avLst>
              <a:gd name="adj" fmla="val 18670"/>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7196137" y="4496753"/>
            <a:ext cx="238125" cy="297656"/>
          </a:xfrm>
          <a:prstGeom prst="rect">
            <a:avLst/>
          </a:prstGeom>
        </p:spPr>
      </p:pic>
      <p:sp>
        <p:nvSpPr>
          <p:cNvPr id="13" name="Text 8"/>
          <p:cNvSpPr/>
          <p:nvPr/>
        </p:nvSpPr>
        <p:spPr>
          <a:xfrm>
            <a:off x="8108990" y="4521517"/>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View Tasks</a:t>
            </a:r>
            <a:endParaRPr lang="en-US" sz="1550" dirty="0"/>
          </a:p>
        </p:txBody>
      </p:sp>
      <p:sp>
        <p:nvSpPr>
          <p:cNvPr id="14" name="Text 9"/>
          <p:cNvSpPr/>
          <p:nvPr/>
        </p:nvSpPr>
        <p:spPr>
          <a:xfrm>
            <a:off x="8108990" y="4864775"/>
            <a:ext cx="5727621"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App displays task lists, filtered by status, priority, or due date</a:t>
            </a:r>
            <a:endParaRPr lang="en-US" sz="1250" dirty="0"/>
          </a:p>
        </p:txBody>
      </p:sp>
      <p:sp>
        <p:nvSpPr>
          <p:cNvPr id="15" name="Shape 10"/>
          <p:cNvSpPr/>
          <p:nvPr/>
        </p:nvSpPr>
        <p:spPr>
          <a:xfrm>
            <a:off x="6683216" y="5455206"/>
            <a:ext cx="476250" cy="22860"/>
          </a:xfrm>
          <a:prstGeom prst="roundRect">
            <a:avLst>
              <a:gd name="adj" fmla="val 291721"/>
            </a:avLst>
          </a:prstGeom>
          <a:solidFill>
            <a:srgbClr val="E1C7B6"/>
          </a:solidFill>
          <a:ln/>
        </p:spPr>
      </p:sp>
      <p:sp>
        <p:nvSpPr>
          <p:cNvPr id="16" name="Shape 11"/>
          <p:cNvSpPr/>
          <p:nvPr/>
        </p:nvSpPr>
        <p:spPr>
          <a:xfrm>
            <a:off x="7136606" y="5288042"/>
            <a:ext cx="357188" cy="357188"/>
          </a:xfrm>
          <a:prstGeom prst="roundRect">
            <a:avLst>
              <a:gd name="adj" fmla="val 18670"/>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7196137" y="5317808"/>
            <a:ext cx="238125" cy="297656"/>
          </a:xfrm>
          <a:prstGeom prst="rect">
            <a:avLst/>
          </a:prstGeom>
        </p:spPr>
      </p:pic>
      <p:sp>
        <p:nvSpPr>
          <p:cNvPr id="18" name="Text 12"/>
          <p:cNvSpPr/>
          <p:nvPr/>
        </p:nvSpPr>
        <p:spPr>
          <a:xfrm>
            <a:off x="4536758" y="5342573"/>
            <a:ext cx="1984653" cy="248007"/>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Modify Tasks</a:t>
            </a:r>
            <a:endParaRPr lang="en-US" sz="1550" dirty="0"/>
          </a:p>
        </p:txBody>
      </p:sp>
      <p:sp>
        <p:nvSpPr>
          <p:cNvPr id="19" name="Text 13"/>
          <p:cNvSpPr/>
          <p:nvPr/>
        </p:nvSpPr>
        <p:spPr>
          <a:xfrm>
            <a:off x="793790" y="5685830"/>
            <a:ext cx="5727621" cy="254079"/>
          </a:xfrm>
          <a:prstGeom prst="rect">
            <a:avLst/>
          </a:prstGeom>
          <a:noFill/>
          <a:ln/>
        </p:spPr>
        <p:txBody>
          <a:bodyPr wrap="none" lIns="0" tIns="0" rIns="0" bIns="0" rtlCol="0" anchor="t"/>
          <a:lstStyle/>
          <a:p>
            <a:pPr algn="r" indent="0" marL="0">
              <a:lnSpc>
                <a:spcPts val="2000"/>
              </a:lnSpc>
              <a:buNone/>
            </a:pPr>
            <a:r>
              <a:rPr lang="en-US" sz="1250" dirty="0">
                <a:solidFill>
                  <a:srgbClr val="000000"/>
                </a:solidFill>
                <a:latin typeface="Inter" pitchFamily="34" charset="0"/>
                <a:ea typeface="Inter" pitchFamily="34" charset="-122"/>
                <a:cs typeface="Inter" pitchFamily="34" charset="-120"/>
              </a:rPr>
              <a:t>Users update task details or mark tasks as in-progress or complete</a:t>
            </a:r>
            <a:endParaRPr lang="en-US" sz="1250" dirty="0"/>
          </a:p>
        </p:txBody>
      </p:sp>
      <p:sp>
        <p:nvSpPr>
          <p:cNvPr id="20" name="Shape 14"/>
          <p:cNvSpPr/>
          <p:nvPr/>
        </p:nvSpPr>
        <p:spPr>
          <a:xfrm>
            <a:off x="7470934" y="6276380"/>
            <a:ext cx="476250" cy="22860"/>
          </a:xfrm>
          <a:prstGeom prst="roundRect">
            <a:avLst>
              <a:gd name="adj" fmla="val 291721"/>
            </a:avLst>
          </a:prstGeom>
          <a:solidFill>
            <a:srgbClr val="E1C7B6"/>
          </a:solidFill>
          <a:ln/>
        </p:spPr>
      </p:sp>
      <p:sp>
        <p:nvSpPr>
          <p:cNvPr id="21" name="Shape 15"/>
          <p:cNvSpPr/>
          <p:nvPr/>
        </p:nvSpPr>
        <p:spPr>
          <a:xfrm>
            <a:off x="7136606" y="6109216"/>
            <a:ext cx="357188" cy="357188"/>
          </a:xfrm>
          <a:prstGeom prst="roundRect">
            <a:avLst>
              <a:gd name="adj" fmla="val 18670"/>
            </a:avLst>
          </a:prstGeom>
          <a:solidFill>
            <a:srgbClr val="FBE1D0"/>
          </a:solidFill>
          <a:ln w="7620">
            <a:solidFill>
              <a:srgbClr val="E1C7B6"/>
            </a:solidFill>
            <a:prstDash val="solid"/>
          </a:ln>
        </p:spPr>
      </p:sp>
      <p:pic>
        <p:nvPicPr>
          <p:cNvPr id="22" name="Image 4" descr="preencoded.png">    </p:cNvPr>
          <p:cNvPicPr>
            <a:picLocks noChangeAspect="1"/>
          </p:cNvPicPr>
          <p:nvPr/>
        </p:nvPicPr>
        <p:blipFill>
          <a:blip r:embed="rId5"/>
          <a:stretch>
            <a:fillRect/>
          </a:stretch>
        </p:blipFill>
        <p:spPr>
          <a:xfrm>
            <a:off x="7196137" y="6138982"/>
            <a:ext cx="238125" cy="297656"/>
          </a:xfrm>
          <a:prstGeom prst="rect">
            <a:avLst/>
          </a:prstGeom>
        </p:spPr>
      </p:pic>
      <p:sp>
        <p:nvSpPr>
          <p:cNvPr id="23" name="Text 16"/>
          <p:cNvSpPr/>
          <p:nvPr/>
        </p:nvSpPr>
        <p:spPr>
          <a:xfrm>
            <a:off x="8108990" y="6163747"/>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Remove Tasks</a:t>
            </a:r>
            <a:endParaRPr lang="en-US" sz="1550" dirty="0"/>
          </a:p>
        </p:txBody>
      </p:sp>
      <p:sp>
        <p:nvSpPr>
          <p:cNvPr id="24" name="Text 17"/>
          <p:cNvSpPr/>
          <p:nvPr/>
        </p:nvSpPr>
        <p:spPr>
          <a:xfrm>
            <a:off x="8108990" y="6507004"/>
            <a:ext cx="5727621"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Completed or unnecessary tasks can be deleted from the system</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3543"/>
            <a:ext cx="75564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Offline Capabilities with SQLite</a:t>
            </a:r>
            <a:endParaRPr lang="en-US" sz="4000" dirty="0"/>
          </a:p>
        </p:txBody>
      </p:sp>
      <p:sp>
        <p:nvSpPr>
          <p:cNvPr id="4" name="Shape 1"/>
          <p:cNvSpPr/>
          <p:nvPr/>
        </p:nvSpPr>
        <p:spPr>
          <a:xfrm>
            <a:off x="6280190" y="2305526"/>
            <a:ext cx="3676174" cy="3151584"/>
          </a:xfrm>
          <a:prstGeom prst="roundRect">
            <a:avLst>
              <a:gd name="adj" fmla="val 2721"/>
            </a:avLst>
          </a:prstGeom>
          <a:solidFill>
            <a:srgbClr val="FBE1D0"/>
          </a:solidFill>
          <a:ln w="7620">
            <a:solidFill>
              <a:srgbClr val="E1C7B6"/>
            </a:solidFill>
            <a:prstDash val="solid"/>
          </a:ln>
        </p:spPr>
      </p:sp>
      <p:sp>
        <p:nvSpPr>
          <p:cNvPr id="5" name="Text 2"/>
          <p:cNvSpPr/>
          <p:nvPr/>
        </p:nvSpPr>
        <p:spPr>
          <a:xfrm>
            <a:off x="6491883" y="251721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Local Storage</a:t>
            </a:r>
            <a:endParaRPr lang="en-US" sz="2000" dirty="0"/>
          </a:p>
        </p:txBody>
      </p:sp>
      <p:sp>
        <p:nvSpPr>
          <p:cNvPr id="6" name="Text 3"/>
          <p:cNvSpPr/>
          <p:nvPr/>
        </p:nvSpPr>
        <p:spPr>
          <a:xfrm>
            <a:off x="6491883" y="2958465"/>
            <a:ext cx="3252788" cy="228695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SQLite databases are stored directly on the device, allowing full functionality without an internet connection. Users can continue to create, read, update, and delete data regardless of connectivity status.</a:t>
            </a:r>
            <a:endParaRPr lang="en-US" sz="1600" dirty="0"/>
          </a:p>
        </p:txBody>
      </p:sp>
      <p:sp>
        <p:nvSpPr>
          <p:cNvPr id="7" name="Shape 4"/>
          <p:cNvSpPr/>
          <p:nvPr/>
        </p:nvSpPr>
        <p:spPr>
          <a:xfrm>
            <a:off x="10160437" y="2305526"/>
            <a:ext cx="3676174" cy="3151584"/>
          </a:xfrm>
          <a:prstGeom prst="roundRect">
            <a:avLst>
              <a:gd name="adj" fmla="val 2721"/>
            </a:avLst>
          </a:prstGeom>
          <a:solidFill>
            <a:srgbClr val="FBE1D0"/>
          </a:solidFill>
          <a:ln w="7620">
            <a:solidFill>
              <a:srgbClr val="E1C7B6"/>
            </a:solidFill>
            <a:prstDash val="solid"/>
          </a:ln>
        </p:spPr>
      </p:sp>
      <p:sp>
        <p:nvSpPr>
          <p:cNvPr id="8" name="Text 5"/>
          <p:cNvSpPr/>
          <p:nvPr/>
        </p:nvSpPr>
        <p:spPr>
          <a:xfrm>
            <a:off x="10372130" y="2517219"/>
            <a:ext cx="262401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Sync When Available</a:t>
            </a:r>
            <a:endParaRPr lang="en-US" sz="2000" dirty="0"/>
          </a:p>
        </p:txBody>
      </p:sp>
      <p:sp>
        <p:nvSpPr>
          <p:cNvPr id="9" name="Text 6"/>
          <p:cNvSpPr/>
          <p:nvPr/>
        </p:nvSpPr>
        <p:spPr>
          <a:xfrm>
            <a:off x="10372130" y="2958465"/>
            <a:ext cx="3252788" cy="196024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Changes made offline can be synchronized with cloud services when connectivity is restored. This ensures data consistency across devices without requiring constant internet access.</a:t>
            </a:r>
            <a:endParaRPr lang="en-US" sz="1600" dirty="0"/>
          </a:p>
        </p:txBody>
      </p:sp>
      <p:sp>
        <p:nvSpPr>
          <p:cNvPr id="10" name="Shape 7"/>
          <p:cNvSpPr/>
          <p:nvPr/>
        </p:nvSpPr>
        <p:spPr>
          <a:xfrm>
            <a:off x="6280190" y="5661184"/>
            <a:ext cx="7556421" cy="1844754"/>
          </a:xfrm>
          <a:prstGeom prst="roundRect">
            <a:avLst>
              <a:gd name="adj" fmla="val 4648"/>
            </a:avLst>
          </a:prstGeom>
          <a:solidFill>
            <a:srgbClr val="FBE1D0"/>
          </a:solidFill>
          <a:ln w="7620">
            <a:solidFill>
              <a:srgbClr val="E1C7B6"/>
            </a:solidFill>
            <a:prstDash val="solid"/>
          </a:ln>
        </p:spPr>
      </p:sp>
      <p:sp>
        <p:nvSpPr>
          <p:cNvPr id="11" name="Text 8"/>
          <p:cNvSpPr/>
          <p:nvPr/>
        </p:nvSpPr>
        <p:spPr>
          <a:xfrm>
            <a:off x="6491883" y="5872877"/>
            <a:ext cx="3283982"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Improved User Experience</a:t>
            </a:r>
            <a:endParaRPr lang="en-US" sz="2000" dirty="0"/>
          </a:p>
        </p:txBody>
      </p:sp>
      <p:sp>
        <p:nvSpPr>
          <p:cNvPr id="12" name="Text 9"/>
          <p:cNvSpPr/>
          <p:nvPr/>
        </p:nvSpPr>
        <p:spPr>
          <a:xfrm>
            <a:off x="6491883" y="6314123"/>
            <a:ext cx="7133034"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Users experience no interruption in service when entering areas with poor reception or during temporary network outages. The app continues to function normally, maintaining a seamless experience.</a:t>
            </a:r>
            <a:endParaRPr lang="en-US" sz="1600" dirty="0"/>
          </a:p>
        </p:txBody>
      </p:sp>
      <p:pic>
        <p:nvPicPr>
          <p:cNvPr id="13"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714732"/>
            <a:ext cx="8990171"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Memory Efficiency in Mobile Apps</a:t>
            </a:r>
            <a:endParaRPr lang="en-US" sz="4200" dirty="0"/>
          </a:p>
        </p:txBody>
      </p:sp>
      <p:pic>
        <p:nvPicPr>
          <p:cNvPr id="3" name="Image 0" descr="preencoded.png">    </p:cNvPr>
          <p:cNvPicPr>
            <a:picLocks noChangeAspect="1"/>
          </p:cNvPicPr>
          <p:nvPr/>
        </p:nvPicPr>
        <p:blipFill>
          <a:blip r:embed="rId1"/>
          <a:stretch>
            <a:fillRect/>
          </a:stretch>
        </p:blipFill>
        <p:spPr>
          <a:xfrm>
            <a:off x="2978348" y="1819037"/>
            <a:ext cx="2152055" cy="1241346"/>
          </a:xfrm>
          <a:prstGeom prst="rect">
            <a:avLst/>
          </a:prstGeom>
        </p:spPr>
      </p:pic>
      <p:pic>
        <p:nvPicPr>
          <p:cNvPr id="4" name="Image 1" descr="preencoded.png">    </p:cNvPr>
          <p:cNvPicPr>
            <a:picLocks noChangeAspect="1"/>
          </p:cNvPicPr>
          <p:nvPr/>
        </p:nvPicPr>
        <p:blipFill>
          <a:blip r:embed="rId2"/>
          <a:stretch>
            <a:fillRect/>
          </a:stretch>
        </p:blipFill>
        <p:spPr>
          <a:xfrm>
            <a:off x="3902869" y="2404110"/>
            <a:ext cx="303014" cy="378738"/>
          </a:xfrm>
          <a:prstGeom prst="rect">
            <a:avLst/>
          </a:prstGeom>
        </p:spPr>
      </p:pic>
      <p:sp>
        <p:nvSpPr>
          <p:cNvPr id="5" name="Text 1"/>
          <p:cNvSpPr/>
          <p:nvPr/>
        </p:nvSpPr>
        <p:spPr>
          <a:xfrm>
            <a:off x="5345787" y="2034421"/>
            <a:ext cx="3123724"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Optimized Performance</a:t>
            </a:r>
            <a:endParaRPr lang="en-US" sz="2100" dirty="0"/>
          </a:p>
        </p:txBody>
      </p:sp>
      <p:sp>
        <p:nvSpPr>
          <p:cNvPr id="6" name="Text 2"/>
          <p:cNvSpPr/>
          <p:nvPr/>
        </p:nvSpPr>
        <p:spPr>
          <a:xfrm>
            <a:off x="5345787" y="2500193"/>
            <a:ext cx="4179689"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Smooth user experience with minimal lag</a:t>
            </a:r>
            <a:endParaRPr lang="en-US" sz="1650" dirty="0"/>
          </a:p>
        </p:txBody>
      </p:sp>
      <p:sp>
        <p:nvSpPr>
          <p:cNvPr id="7" name="Shape 3"/>
          <p:cNvSpPr/>
          <p:nvPr/>
        </p:nvSpPr>
        <p:spPr>
          <a:xfrm>
            <a:off x="5184219" y="3072051"/>
            <a:ext cx="8598575" cy="15240"/>
          </a:xfrm>
          <a:prstGeom prst="roundRect">
            <a:avLst>
              <a:gd name="adj" fmla="val 593860"/>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902381" y="3114199"/>
            <a:ext cx="4304109" cy="1241346"/>
          </a:xfrm>
          <a:prstGeom prst="rect">
            <a:avLst/>
          </a:prstGeom>
        </p:spPr>
      </p:pic>
      <p:pic>
        <p:nvPicPr>
          <p:cNvPr id="9" name="Image 3" descr="preencoded.png">    </p:cNvPr>
          <p:cNvPicPr>
            <a:picLocks noChangeAspect="1"/>
          </p:cNvPicPr>
          <p:nvPr/>
        </p:nvPicPr>
        <p:blipFill>
          <a:blip r:embed="rId4"/>
          <a:stretch>
            <a:fillRect/>
          </a:stretch>
        </p:blipFill>
        <p:spPr>
          <a:xfrm>
            <a:off x="3902869" y="3545443"/>
            <a:ext cx="303014" cy="378738"/>
          </a:xfrm>
          <a:prstGeom prst="rect">
            <a:avLst/>
          </a:prstGeom>
        </p:spPr>
      </p:pic>
      <p:sp>
        <p:nvSpPr>
          <p:cNvPr id="10" name="Text 4"/>
          <p:cNvSpPr/>
          <p:nvPr/>
        </p:nvSpPr>
        <p:spPr>
          <a:xfrm>
            <a:off x="6421874" y="332958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Selective Loading</a:t>
            </a:r>
            <a:endParaRPr lang="en-US" sz="2100" dirty="0"/>
          </a:p>
        </p:txBody>
      </p:sp>
      <p:sp>
        <p:nvSpPr>
          <p:cNvPr id="11" name="Text 5"/>
          <p:cNvSpPr/>
          <p:nvPr/>
        </p:nvSpPr>
        <p:spPr>
          <a:xfrm>
            <a:off x="6421874" y="3795355"/>
            <a:ext cx="4787979"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Only retrieve needed data with WHERE clauses</a:t>
            </a:r>
            <a:endParaRPr lang="en-US" sz="1650" dirty="0"/>
          </a:p>
        </p:txBody>
      </p:sp>
      <p:sp>
        <p:nvSpPr>
          <p:cNvPr id="12" name="Shape 6"/>
          <p:cNvSpPr/>
          <p:nvPr/>
        </p:nvSpPr>
        <p:spPr>
          <a:xfrm>
            <a:off x="6260306" y="4367213"/>
            <a:ext cx="7522488" cy="15240"/>
          </a:xfrm>
          <a:prstGeom prst="roundRect">
            <a:avLst>
              <a:gd name="adj" fmla="val 593860"/>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26294" y="4409361"/>
            <a:ext cx="6456164" cy="1241346"/>
          </a:xfrm>
          <a:prstGeom prst="rect">
            <a:avLst/>
          </a:prstGeom>
        </p:spPr>
      </p:pic>
      <p:pic>
        <p:nvPicPr>
          <p:cNvPr id="14" name="Image 5" descr="preencoded.png">    </p:cNvPr>
          <p:cNvPicPr>
            <a:picLocks noChangeAspect="1"/>
          </p:cNvPicPr>
          <p:nvPr/>
        </p:nvPicPr>
        <p:blipFill>
          <a:blip r:embed="rId6"/>
          <a:stretch>
            <a:fillRect/>
          </a:stretch>
        </p:blipFill>
        <p:spPr>
          <a:xfrm>
            <a:off x="3902750" y="4840605"/>
            <a:ext cx="303014" cy="378738"/>
          </a:xfrm>
          <a:prstGeom prst="rect">
            <a:avLst/>
          </a:prstGeom>
        </p:spPr>
      </p:pic>
      <p:sp>
        <p:nvSpPr>
          <p:cNvPr id="15" name="Text 7"/>
          <p:cNvSpPr/>
          <p:nvPr/>
        </p:nvSpPr>
        <p:spPr>
          <a:xfrm>
            <a:off x="7497842" y="4624745"/>
            <a:ext cx="2872026"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Lightweight Database</a:t>
            </a:r>
            <a:endParaRPr lang="en-US" sz="2100" dirty="0"/>
          </a:p>
        </p:txBody>
      </p:sp>
      <p:sp>
        <p:nvSpPr>
          <p:cNvPr id="16" name="Text 8"/>
          <p:cNvSpPr/>
          <p:nvPr/>
        </p:nvSpPr>
        <p:spPr>
          <a:xfrm>
            <a:off x="7497842" y="5090517"/>
            <a:ext cx="476523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SQLite's minimal footprint preserves resources</a:t>
            </a:r>
            <a:endParaRPr lang="en-US" sz="1650" dirty="0"/>
          </a:p>
        </p:txBody>
      </p:sp>
      <p:sp>
        <p:nvSpPr>
          <p:cNvPr id="17" name="Text 9"/>
          <p:cNvSpPr/>
          <p:nvPr/>
        </p:nvSpPr>
        <p:spPr>
          <a:xfrm>
            <a:off x="793790" y="5893118"/>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Mobile devices have limited resources, making efficient memory management crucial. SQLite's lightweight nature combined with well-implemented CRUD operations allows developers to minimize resource usage while maintaining functionality.</a:t>
            </a:r>
            <a:endParaRPr lang="en-US" sz="1650" dirty="0"/>
          </a:p>
        </p:txBody>
      </p:sp>
      <p:sp>
        <p:nvSpPr>
          <p:cNvPr id="18" name="Text 10"/>
          <p:cNvSpPr/>
          <p:nvPr/>
        </p:nvSpPr>
        <p:spPr>
          <a:xfrm>
            <a:off x="793790" y="6825139"/>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By loading only the data needed for current operations and releasing resources when finished, apps can run smoothly even on devices with limited RAM and processing power.</a:t>
            </a:r>
            <a:endParaRPr lang="en-US" sz="1650" dirty="0"/>
          </a:p>
        </p:txBody>
      </p:sp>
      <p:pic>
        <p:nvPicPr>
          <p:cNvPr id="19"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0802"/>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Learning Objectives</a:t>
            </a:r>
            <a:endParaRPr lang="en-US" sz="4000" dirty="0"/>
          </a:p>
        </p:txBody>
      </p:sp>
      <p:sp>
        <p:nvSpPr>
          <p:cNvPr id="4" name="Shape 1"/>
          <p:cNvSpPr/>
          <p:nvPr/>
        </p:nvSpPr>
        <p:spPr>
          <a:xfrm>
            <a:off x="6280190" y="1644848"/>
            <a:ext cx="459224" cy="459224"/>
          </a:xfrm>
          <a:prstGeom prst="roundRect">
            <a:avLst>
              <a:gd name="adj" fmla="val 18671"/>
            </a:avLst>
          </a:prstGeom>
          <a:solidFill>
            <a:srgbClr val="FBE1D0"/>
          </a:solidFill>
          <a:ln w="7620">
            <a:solidFill>
              <a:srgbClr val="E1C7B6"/>
            </a:solidFill>
            <a:prstDash val="solid"/>
          </a:ln>
        </p:spPr>
      </p:sp>
      <p:sp>
        <p:nvSpPr>
          <p:cNvPr id="5" name="Text 2"/>
          <p:cNvSpPr/>
          <p:nvPr/>
        </p:nvSpPr>
        <p:spPr>
          <a:xfrm>
            <a:off x="6356687" y="1683068"/>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000000"/>
                </a:solidFill>
                <a:latin typeface="Inter Bold" pitchFamily="34" charset="0"/>
                <a:ea typeface="Inter Bold" pitchFamily="34" charset="-122"/>
                <a:cs typeface="Inter Bold" pitchFamily="34" charset="-120"/>
              </a:rPr>
              <a:t>1</a:t>
            </a:r>
            <a:endParaRPr lang="en-US" sz="2400" dirty="0"/>
          </a:p>
        </p:txBody>
      </p:sp>
      <p:sp>
        <p:nvSpPr>
          <p:cNvPr id="6" name="Text 3"/>
          <p:cNvSpPr/>
          <p:nvPr/>
        </p:nvSpPr>
        <p:spPr>
          <a:xfrm>
            <a:off x="6943487" y="1714976"/>
            <a:ext cx="408039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Understand CRUD Fundamentals</a:t>
            </a:r>
            <a:endParaRPr lang="en-US" sz="2000" dirty="0"/>
          </a:p>
        </p:txBody>
      </p:sp>
      <p:sp>
        <p:nvSpPr>
          <p:cNvPr id="7" name="Text 4"/>
          <p:cNvSpPr/>
          <p:nvPr/>
        </p:nvSpPr>
        <p:spPr>
          <a:xfrm>
            <a:off x="6943487" y="2156222"/>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Describe the purpose and importance of Create, Read, Update, and Delete operations in database management</a:t>
            </a:r>
            <a:endParaRPr lang="en-US" sz="1600" dirty="0"/>
          </a:p>
        </p:txBody>
      </p:sp>
      <p:sp>
        <p:nvSpPr>
          <p:cNvPr id="8" name="Shape 5"/>
          <p:cNvSpPr/>
          <p:nvPr/>
        </p:nvSpPr>
        <p:spPr>
          <a:xfrm>
            <a:off x="6280190" y="3217902"/>
            <a:ext cx="459224" cy="459224"/>
          </a:xfrm>
          <a:prstGeom prst="roundRect">
            <a:avLst>
              <a:gd name="adj" fmla="val 18671"/>
            </a:avLst>
          </a:prstGeom>
          <a:solidFill>
            <a:srgbClr val="FBE1D0"/>
          </a:solidFill>
          <a:ln w="7620">
            <a:solidFill>
              <a:srgbClr val="E1C7B6"/>
            </a:solidFill>
            <a:prstDash val="solid"/>
          </a:ln>
        </p:spPr>
      </p:sp>
      <p:sp>
        <p:nvSpPr>
          <p:cNvPr id="9" name="Text 6"/>
          <p:cNvSpPr/>
          <p:nvPr/>
        </p:nvSpPr>
        <p:spPr>
          <a:xfrm>
            <a:off x="6356687" y="3256121"/>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000000"/>
                </a:solidFill>
                <a:latin typeface="Inter Bold" pitchFamily="34" charset="0"/>
                <a:ea typeface="Inter Bold" pitchFamily="34" charset="-122"/>
                <a:cs typeface="Inter Bold" pitchFamily="34" charset="-120"/>
              </a:rPr>
              <a:t>2</a:t>
            </a:r>
            <a:endParaRPr lang="en-US" sz="2400" dirty="0"/>
          </a:p>
        </p:txBody>
      </p:sp>
      <p:sp>
        <p:nvSpPr>
          <p:cNvPr id="10" name="Text 7"/>
          <p:cNvSpPr/>
          <p:nvPr/>
        </p:nvSpPr>
        <p:spPr>
          <a:xfrm>
            <a:off x="6943487" y="3288030"/>
            <a:ext cx="3767257"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Master SQLite Implementation</a:t>
            </a:r>
            <a:endParaRPr lang="en-US" sz="2000" dirty="0"/>
          </a:p>
        </p:txBody>
      </p:sp>
      <p:sp>
        <p:nvSpPr>
          <p:cNvPr id="11" name="Text 8"/>
          <p:cNvSpPr/>
          <p:nvPr/>
        </p:nvSpPr>
        <p:spPr>
          <a:xfrm>
            <a:off x="6943487" y="3729276"/>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Demonstrate how to perform CRUD operations using SQLite in mobile applications</a:t>
            </a:r>
            <a:endParaRPr lang="en-US" sz="1600" dirty="0"/>
          </a:p>
        </p:txBody>
      </p:sp>
      <p:sp>
        <p:nvSpPr>
          <p:cNvPr id="12" name="Shape 9"/>
          <p:cNvSpPr/>
          <p:nvPr/>
        </p:nvSpPr>
        <p:spPr>
          <a:xfrm>
            <a:off x="6280190" y="4790956"/>
            <a:ext cx="459224" cy="459224"/>
          </a:xfrm>
          <a:prstGeom prst="roundRect">
            <a:avLst>
              <a:gd name="adj" fmla="val 18671"/>
            </a:avLst>
          </a:prstGeom>
          <a:solidFill>
            <a:srgbClr val="FBE1D0"/>
          </a:solidFill>
          <a:ln w="7620">
            <a:solidFill>
              <a:srgbClr val="E1C7B6"/>
            </a:solidFill>
            <a:prstDash val="solid"/>
          </a:ln>
        </p:spPr>
      </p:sp>
      <p:sp>
        <p:nvSpPr>
          <p:cNvPr id="13" name="Text 10"/>
          <p:cNvSpPr/>
          <p:nvPr/>
        </p:nvSpPr>
        <p:spPr>
          <a:xfrm>
            <a:off x="6356687" y="4829175"/>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000000"/>
                </a:solidFill>
                <a:latin typeface="Inter Bold" pitchFamily="34" charset="0"/>
                <a:ea typeface="Inter Bold" pitchFamily="34" charset="-122"/>
                <a:cs typeface="Inter Bold" pitchFamily="34" charset="-120"/>
              </a:rPr>
              <a:t>3</a:t>
            </a:r>
            <a:endParaRPr lang="en-US" sz="2400" dirty="0"/>
          </a:p>
        </p:txBody>
      </p:sp>
      <p:sp>
        <p:nvSpPr>
          <p:cNvPr id="14" name="Text 11"/>
          <p:cNvSpPr/>
          <p:nvPr/>
        </p:nvSpPr>
        <p:spPr>
          <a:xfrm>
            <a:off x="6943487" y="4861084"/>
            <a:ext cx="3726775"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Explore Practical Applications</a:t>
            </a:r>
            <a:endParaRPr lang="en-US" sz="2000" dirty="0"/>
          </a:p>
        </p:txBody>
      </p:sp>
      <p:sp>
        <p:nvSpPr>
          <p:cNvPr id="15" name="Text 12"/>
          <p:cNvSpPr/>
          <p:nvPr/>
        </p:nvSpPr>
        <p:spPr>
          <a:xfrm>
            <a:off x="6943487" y="5302329"/>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Discuss real-world uses of SQLite in mobile development and its advantages</a:t>
            </a:r>
            <a:endParaRPr lang="en-US" sz="1600" dirty="0"/>
          </a:p>
        </p:txBody>
      </p:sp>
      <p:sp>
        <p:nvSpPr>
          <p:cNvPr id="16" name="Shape 13"/>
          <p:cNvSpPr/>
          <p:nvPr/>
        </p:nvSpPr>
        <p:spPr>
          <a:xfrm>
            <a:off x="6280190" y="6364010"/>
            <a:ext cx="459224" cy="459224"/>
          </a:xfrm>
          <a:prstGeom prst="roundRect">
            <a:avLst>
              <a:gd name="adj" fmla="val 18671"/>
            </a:avLst>
          </a:prstGeom>
          <a:solidFill>
            <a:srgbClr val="FBE1D0"/>
          </a:solidFill>
          <a:ln w="7620">
            <a:solidFill>
              <a:srgbClr val="E1C7B6"/>
            </a:solidFill>
            <a:prstDash val="solid"/>
          </a:ln>
        </p:spPr>
      </p:sp>
      <p:sp>
        <p:nvSpPr>
          <p:cNvPr id="17" name="Text 14"/>
          <p:cNvSpPr/>
          <p:nvPr/>
        </p:nvSpPr>
        <p:spPr>
          <a:xfrm>
            <a:off x="6356687" y="6402229"/>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000000"/>
                </a:solidFill>
                <a:latin typeface="Inter Bold" pitchFamily="34" charset="0"/>
                <a:ea typeface="Inter Bold" pitchFamily="34" charset="-122"/>
                <a:cs typeface="Inter Bold" pitchFamily="34" charset="-120"/>
              </a:rPr>
              <a:t>4</a:t>
            </a:r>
            <a:endParaRPr lang="en-US" sz="2400" dirty="0"/>
          </a:p>
        </p:txBody>
      </p:sp>
      <p:sp>
        <p:nvSpPr>
          <p:cNvPr id="18" name="Text 15"/>
          <p:cNvSpPr/>
          <p:nvPr/>
        </p:nvSpPr>
        <p:spPr>
          <a:xfrm>
            <a:off x="6943487" y="6434138"/>
            <a:ext cx="4160520"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Build a Contact Management App</a:t>
            </a:r>
            <a:endParaRPr lang="en-US" sz="2000" dirty="0"/>
          </a:p>
        </p:txBody>
      </p:sp>
      <p:sp>
        <p:nvSpPr>
          <p:cNvPr id="19" name="Text 16"/>
          <p:cNvSpPr/>
          <p:nvPr/>
        </p:nvSpPr>
        <p:spPr>
          <a:xfrm>
            <a:off x="6943487" y="6875383"/>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Apply CRUD operations to create a functional contact management mobile application</a:t>
            </a:r>
            <a:endParaRPr lang="en-US" sz="1600" dirty="0"/>
          </a:p>
        </p:txBody>
      </p:sp>
      <p:pic>
        <p:nvPicPr>
          <p:cNvPr id="20"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1986"/>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Performance Optimization Techniques</a:t>
            </a:r>
            <a:endParaRPr lang="en-US" sz="3550" dirty="0"/>
          </a:p>
        </p:txBody>
      </p:sp>
      <p:sp>
        <p:nvSpPr>
          <p:cNvPr id="4" name="Shape 1"/>
          <p:cNvSpPr/>
          <p:nvPr/>
        </p:nvSpPr>
        <p:spPr>
          <a:xfrm>
            <a:off x="793790" y="2058114"/>
            <a:ext cx="408265" cy="408265"/>
          </a:xfrm>
          <a:prstGeom prst="roundRect">
            <a:avLst>
              <a:gd name="adj" fmla="val 18668"/>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61774" y="2092107"/>
            <a:ext cx="272177" cy="340162"/>
          </a:xfrm>
          <a:prstGeom prst="rect">
            <a:avLst/>
          </a:prstGeom>
        </p:spPr>
      </p:pic>
      <p:sp>
        <p:nvSpPr>
          <p:cNvPr id="6" name="Text 2"/>
          <p:cNvSpPr/>
          <p:nvPr/>
        </p:nvSpPr>
        <p:spPr>
          <a:xfrm>
            <a:off x="1383506" y="212038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Use Indexes Wisely</a:t>
            </a:r>
            <a:endParaRPr lang="en-US" sz="1750" dirty="0"/>
          </a:p>
        </p:txBody>
      </p:sp>
      <p:sp>
        <p:nvSpPr>
          <p:cNvPr id="7" name="Text 3"/>
          <p:cNvSpPr/>
          <p:nvPr/>
        </p:nvSpPr>
        <p:spPr>
          <a:xfrm>
            <a:off x="1383506" y="2512695"/>
            <a:ext cx="6966704"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Create indexes on columns frequently used in WHERE clauses to speed up search operations. However, avoid over-indexing as it can slow down INSERT and UPDATE operations.</a:t>
            </a:r>
            <a:endParaRPr lang="en-US" sz="1400" dirty="0"/>
          </a:p>
        </p:txBody>
      </p:sp>
      <p:sp>
        <p:nvSpPr>
          <p:cNvPr id="8" name="Shape 4"/>
          <p:cNvSpPr/>
          <p:nvPr/>
        </p:nvSpPr>
        <p:spPr>
          <a:xfrm>
            <a:off x="793790" y="3746421"/>
            <a:ext cx="408265" cy="408265"/>
          </a:xfrm>
          <a:prstGeom prst="roundRect">
            <a:avLst>
              <a:gd name="adj" fmla="val 18668"/>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861774" y="3780413"/>
            <a:ext cx="272177" cy="340162"/>
          </a:xfrm>
          <a:prstGeom prst="rect">
            <a:avLst/>
          </a:prstGeom>
        </p:spPr>
      </p:pic>
      <p:sp>
        <p:nvSpPr>
          <p:cNvPr id="10" name="Text 5"/>
          <p:cNvSpPr/>
          <p:nvPr/>
        </p:nvSpPr>
        <p:spPr>
          <a:xfrm>
            <a:off x="1383506" y="3808690"/>
            <a:ext cx="2673668"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Implement Transactions</a:t>
            </a:r>
            <a:endParaRPr lang="en-US" sz="1750" dirty="0"/>
          </a:p>
        </p:txBody>
      </p:sp>
      <p:sp>
        <p:nvSpPr>
          <p:cNvPr id="11" name="Text 6"/>
          <p:cNvSpPr/>
          <p:nvPr/>
        </p:nvSpPr>
        <p:spPr>
          <a:xfrm>
            <a:off x="1383506" y="4201001"/>
            <a:ext cx="6966704"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Wrap multiple related CRUD operations in transactions to ensure data integrity and improve performance when making several changes at once.</a:t>
            </a:r>
            <a:endParaRPr lang="en-US" sz="1400" dirty="0"/>
          </a:p>
        </p:txBody>
      </p:sp>
      <p:sp>
        <p:nvSpPr>
          <p:cNvPr id="12" name="Shape 7"/>
          <p:cNvSpPr/>
          <p:nvPr/>
        </p:nvSpPr>
        <p:spPr>
          <a:xfrm>
            <a:off x="793790" y="5144453"/>
            <a:ext cx="408265" cy="408265"/>
          </a:xfrm>
          <a:prstGeom prst="roundRect">
            <a:avLst>
              <a:gd name="adj" fmla="val 18668"/>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861774" y="5178445"/>
            <a:ext cx="272177" cy="340162"/>
          </a:xfrm>
          <a:prstGeom prst="rect">
            <a:avLst/>
          </a:prstGeom>
        </p:spPr>
      </p:pic>
      <p:sp>
        <p:nvSpPr>
          <p:cNvPr id="14" name="Text 8"/>
          <p:cNvSpPr/>
          <p:nvPr/>
        </p:nvSpPr>
        <p:spPr>
          <a:xfrm>
            <a:off x="1383506" y="520672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Optimize Queries</a:t>
            </a:r>
            <a:endParaRPr lang="en-US" sz="1750" dirty="0"/>
          </a:p>
        </p:txBody>
      </p:sp>
      <p:sp>
        <p:nvSpPr>
          <p:cNvPr id="15" name="Text 9"/>
          <p:cNvSpPr/>
          <p:nvPr/>
        </p:nvSpPr>
        <p:spPr>
          <a:xfrm>
            <a:off x="1383506" y="5599033"/>
            <a:ext cx="6966704"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Select only the columns you need rather than using SELECT * and limit result sets to necessary records to reduce memory usage and processing time.</a:t>
            </a:r>
            <a:endParaRPr lang="en-US" sz="1400" dirty="0"/>
          </a:p>
        </p:txBody>
      </p:sp>
      <p:sp>
        <p:nvSpPr>
          <p:cNvPr id="16" name="Shape 10"/>
          <p:cNvSpPr/>
          <p:nvPr/>
        </p:nvSpPr>
        <p:spPr>
          <a:xfrm>
            <a:off x="793790" y="6542484"/>
            <a:ext cx="408265" cy="408265"/>
          </a:xfrm>
          <a:prstGeom prst="roundRect">
            <a:avLst>
              <a:gd name="adj" fmla="val 18668"/>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861774" y="6576477"/>
            <a:ext cx="272177" cy="340162"/>
          </a:xfrm>
          <a:prstGeom prst="rect">
            <a:avLst/>
          </a:prstGeom>
        </p:spPr>
      </p:pic>
      <p:sp>
        <p:nvSpPr>
          <p:cNvPr id="18" name="Text 11"/>
          <p:cNvSpPr/>
          <p:nvPr/>
        </p:nvSpPr>
        <p:spPr>
          <a:xfrm>
            <a:off x="1383506" y="660475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Batch Operations</a:t>
            </a:r>
            <a:endParaRPr lang="en-US" sz="1750" dirty="0"/>
          </a:p>
        </p:txBody>
      </p:sp>
      <p:sp>
        <p:nvSpPr>
          <p:cNvPr id="19" name="Text 12"/>
          <p:cNvSpPr/>
          <p:nvPr/>
        </p:nvSpPr>
        <p:spPr>
          <a:xfrm>
            <a:off x="1383506" y="6997065"/>
            <a:ext cx="6966704"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Combine multiple operations when possible, such as inserting multiple records in a single transaction, to reduce overhead and improve speed.</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802958"/>
            <a:ext cx="10119479"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Integrating with Mobile UI Frameworks</a:t>
            </a:r>
            <a:endParaRPr lang="en-US" sz="4200" dirty="0"/>
          </a:p>
        </p:txBody>
      </p:sp>
      <p:pic>
        <p:nvPicPr>
          <p:cNvPr id="3" name="Image 0" descr="preencoded.png">    </p:cNvPr>
          <p:cNvPicPr>
            <a:picLocks noChangeAspect="1"/>
          </p:cNvPicPr>
          <p:nvPr/>
        </p:nvPicPr>
        <p:blipFill>
          <a:blip r:embed="rId1"/>
          <a:stretch>
            <a:fillRect/>
          </a:stretch>
        </p:blipFill>
        <p:spPr>
          <a:xfrm>
            <a:off x="793790" y="1907262"/>
            <a:ext cx="6067306" cy="3749873"/>
          </a:xfrm>
          <a:prstGeom prst="rect">
            <a:avLst/>
          </a:prstGeom>
        </p:spPr>
      </p:pic>
      <p:sp>
        <p:nvSpPr>
          <p:cNvPr id="4" name="Text 1"/>
          <p:cNvSpPr/>
          <p:nvPr/>
        </p:nvSpPr>
        <p:spPr>
          <a:xfrm>
            <a:off x="793790" y="592645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React Native</a:t>
            </a:r>
            <a:endParaRPr lang="en-US" sz="2100" dirty="0"/>
          </a:p>
        </p:txBody>
      </p:sp>
      <p:sp>
        <p:nvSpPr>
          <p:cNvPr id="5" name="Text 2"/>
          <p:cNvSpPr/>
          <p:nvPr/>
        </p:nvSpPr>
        <p:spPr>
          <a:xfrm>
            <a:off x="793790" y="6392228"/>
            <a:ext cx="6386751"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Use react-native-sqlite-storage package to implement CRUD operations in cross-platform React Native applications, with a JavaScript interface to the native SQLite databases.</a:t>
            </a:r>
            <a:endParaRPr lang="en-US" sz="1650" dirty="0"/>
          </a:p>
        </p:txBody>
      </p:sp>
      <p:pic>
        <p:nvPicPr>
          <p:cNvPr id="6" name="Image 1" descr="preencoded.png">    </p:cNvPr>
          <p:cNvPicPr>
            <a:picLocks noChangeAspect="1"/>
          </p:cNvPicPr>
          <p:nvPr/>
        </p:nvPicPr>
        <p:blipFill>
          <a:blip r:embed="rId2"/>
          <a:stretch>
            <a:fillRect/>
          </a:stretch>
        </p:blipFill>
        <p:spPr>
          <a:xfrm>
            <a:off x="7449860" y="1907262"/>
            <a:ext cx="6067306" cy="3749873"/>
          </a:xfrm>
          <a:prstGeom prst="rect">
            <a:avLst/>
          </a:prstGeom>
        </p:spPr>
      </p:pic>
      <p:sp>
        <p:nvSpPr>
          <p:cNvPr id="7" name="Text 3"/>
          <p:cNvSpPr/>
          <p:nvPr/>
        </p:nvSpPr>
        <p:spPr>
          <a:xfrm>
            <a:off x="7449860" y="592645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Native Development</a:t>
            </a:r>
            <a:endParaRPr lang="en-US" sz="2100" dirty="0"/>
          </a:p>
        </p:txBody>
      </p:sp>
      <p:sp>
        <p:nvSpPr>
          <p:cNvPr id="8" name="Text 4"/>
          <p:cNvSpPr/>
          <p:nvPr/>
        </p:nvSpPr>
        <p:spPr>
          <a:xfrm>
            <a:off x="7449860" y="6392228"/>
            <a:ext cx="6386751"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Use Room persistence library for Android or Core Data with SQLite store for iOS to implement type-safe CRUD operations with native performance benefits.</a:t>
            </a:r>
            <a:endParaRPr lang="en-US" sz="1650" dirty="0"/>
          </a:p>
        </p:txBody>
      </p:sp>
      <p:pic>
        <p:nvPicPr>
          <p:cNvPr id="9" name="Image 2" descr="preencoded.png">    </p:cNvPr>
          <p:cNvPicPr>
            <a:picLocks noChangeAspect="1"/>
          </p:cNvPicPr>
          <p:nvPr/>
        </p:nvPicPr>
        <p:blipFill>
          <a:blip r:embed="rId3"/>
          <a:stretch>
            <a:fillRect/>
          </a:stretch>
        </p:blipFill>
        <p:spPr>
          <a:xfrm>
            <a:off x="13307735" y="228600"/>
            <a:ext cx="1094065" cy="426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175742"/>
            <a:ext cx="6056948"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Real-World Applications</a:t>
            </a:r>
            <a:endParaRPr lang="en-US" sz="4000" dirty="0"/>
          </a:p>
        </p:txBody>
      </p:sp>
      <p:pic>
        <p:nvPicPr>
          <p:cNvPr id="3" name="Image 0" descr="preencoded.png">    </p:cNvPr>
          <p:cNvPicPr>
            <a:picLocks noChangeAspect="1"/>
          </p:cNvPicPr>
          <p:nvPr/>
        </p:nvPicPr>
        <p:blipFill>
          <a:blip r:embed="rId1"/>
          <a:stretch>
            <a:fillRect/>
          </a:stretch>
        </p:blipFill>
        <p:spPr>
          <a:xfrm>
            <a:off x="801410" y="2354104"/>
            <a:ext cx="2474833" cy="2474833"/>
          </a:xfrm>
          <a:prstGeom prst="rect">
            <a:avLst/>
          </a:prstGeom>
        </p:spPr>
      </p:pic>
      <p:pic>
        <p:nvPicPr>
          <p:cNvPr id="4" name="Image 1" descr="preencoded.png">    </p:cNvPr>
          <p:cNvPicPr>
            <a:picLocks noChangeAspect="1"/>
          </p:cNvPicPr>
          <p:nvPr/>
        </p:nvPicPr>
        <p:blipFill>
          <a:blip r:embed="rId2"/>
          <a:stretch>
            <a:fillRect/>
          </a:stretch>
        </p:blipFill>
        <p:spPr>
          <a:xfrm>
            <a:off x="3439478" y="2354104"/>
            <a:ext cx="2474952" cy="2474952"/>
          </a:xfrm>
          <a:prstGeom prst="rect">
            <a:avLst/>
          </a:prstGeom>
        </p:spPr>
      </p:pic>
      <p:pic>
        <p:nvPicPr>
          <p:cNvPr id="5" name="Image 2" descr="preencoded.png">    </p:cNvPr>
          <p:cNvPicPr>
            <a:picLocks noChangeAspect="1"/>
          </p:cNvPicPr>
          <p:nvPr/>
        </p:nvPicPr>
        <p:blipFill>
          <a:blip r:embed="rId3"/>
          <a:stretch>
            <a:fillRect/>
          </a:stretch>
        </p:blipFill>
        <p:spPr>
          <a:xfrm>
            <a:off x="6077664" y="2354104"/>
            <a:ext cx="2474952" cy="2474952"/>
          </a:xfrm>
          <a:prstGeom prst="rect">
            <a:avLst/>
          </a:prstGeom>
        </p:spPr>
      </p:pic>
      <p:pic>
        <p:nvPicPr>
          <p:cNvPr id="6" name="Image 3" descr="preencoded.png">    </p:cNvPr>
          <p:cNvPicPr>
            <a:picLocks noChangeAspect="1"/>
          </p:cNvPicPr>
          <p:nvPr/>
        </p:nvPicPr>
        <p:blipFill>
          <a:blip r:embed="rId4"/>
          <a:stretch>
            <a:fillRect/>
          </a:stretch>
        </p:blipFill>
        <p:spPr>
          <a:xfrm>
            <a:off x="8715851" y="2354104"/>
            <a:ext cx="2474952" cy="2474952"/>
          </a:xfrm>
          <a:prstGeom prst="rect">
            <a:avLst/>
          </a:prstGeom>
        </p:spPr>
      </p:pic>
      <p:pic>
        <p:nvPicPr>
          <p:cNvPr id="7" name="Image 4" descr="preencoded.png">    </p:cNvPr>
          <p:cNvPicPr>
            <a:picLocks noChangeAspect="1"/>
          </p:cNvPicPr>
          <p:nvPr/>
        </p:nvPicPr>
        <p:blipFill>
          <a:blip r:embed="rId5"/>
          <a:stretch>
            <a:fillRect/>
          </a:stretch>
        </p:blipFill>
        <p:spPr>
          <a:xfrm>
            <a:off x="11354038" y="2354104"/>
            <a:ext cx="2474952" cy="2474952"/>
          </a:xfrm>
          <a:prstGeom prst="rect">
            <a:avLst/>
          </a:prstGeom>
        </p:spPr>
      </p:pic>
      <p:sp>
        <p:nvSpPr>
          <p:cNvPr id="8" name="Text 1"/>
          <p:cNvSpPr/>
          <p:nvPr/>
        </p:nvSpPr>
        <p:spPr>
          <a:xfrm>
            <a:off x="793790" y="5190768"/>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CRUD operations with SQLite power countless popular mobile applications across various categories. Social media apps use these operations to manage user posts and interactions. E-commerce apps maintain product catalogs and shopping carts. Health trackers store fitness data and progress metrics.</a:t>
            </a:r>
            <a:endParaRPr lang="en-US" sz="1600" dirty="0"/>
          </a:p>
        </p:txBody>
      </p:sp>
      <p:sp>
        <p:nvSpPr>
          <p:cNvPr id="9" name="Text 2"/>
          <p:cNvSpPr/>
          <p:nvPr/>
        </p:nvSpPr>
        <p:spPr>
          <a:xfrm>
            <a:off x="793790" y="6400443"/>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Note-taking apps save and organize user content, while travel apps manage itineraries and bookings. The versatility of CRUD operations makes them essential for virtually any app that needs to maintain persistent data.</a:t>
            </a:r>
            <a:endParaRPr lang="en-US" sz="1600" dirty="0"/>
          </a:p>
        </p:txBody>
      </p:sp>
      <p:pic>
        <p:nvPicPr>
          <p:cNvPr id="10"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144316"/>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Next Lab Activity: </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Enhance SQLite Database in a React Native App</a:t>
            </a:r>
            <a:endParaRPr lang="en-US" sz="4450" dirty="0"/>
          </a:p>
        </p:txBody>
      </p:sp>
      <p:sp>
        <p:nvSpPr>
          <p:cNvPr id="3" name="Text 1"/>
          <p:cNvSpPr/>
          <p:nvPr/>
        </p:nvSpPr>
        <p:spPr>
          <a:xfrm>
            <a:off x="793790" y="401550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 this hands-on lab, you'll implement efficient CRUD operations using the react-native-sqlite-storage package we discussed. You'll apply performance optimization techniques like indexing, transactions, and query optimization while building a functional contact management application.</a:t>
            </a:r>
            <a:endParaRPr lang="en-US" sz="1750" dirty="0"/>
          </a:p>
        </p:txBody>
      </p:sp>
      <p:sp>
        <p:nvSpPr>
          <p:cNvPr id="4" name="Text 2"/>
          <p:cNvSpPr/>
          <p:nvPr/>
        </p:nvSpPr>
        <p:spPr>
          <a:xfrm>
            <a:off x="793790" y="535936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Estimated completion time: 30 minutes. Be sure to have your React Native development environment ready before starting.</a:t>
            </a:r>
            <a:endParaRPr lang="en-US" sz="1750" dirty="0"/>
          </a:p>
        </p:txBody>
      </p:sp>
      <p:pic>
        <p:nvPicPr>
          <p:cNvPr id="5"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37103"/>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Key Takeaways</a:t>
            </a:r>
            <a:endParaRPr lang="en-US" sz="4000" dirty="0"/>
          </a:p>
        </p:txBody>
      </p:sp>
      <p:pic>
        <p:nvPicPr>
          <p:cNvPr id="4" name="Image 1" descr="preencoded.png">    </p:cNvPr>
          <p:cNvPicPr>
            <a:picLocks noChangeAspect="1"/>
          </p:cNvPicPr>
          <p:nvPr/>
        </p:nvPicPr>
        <p:blipFill>
          <a:blip r:embed="rId2"/>
          <a:stretch>
            <a:fillRect/>
          </a:stretch>
        </p:blipFill>
        <p:spPr>
          <a:xfrm>
            <a:off x="6280190" y="1581150"/>
            <a:ext cx="1020723" cy="1502807"/>
          </a:xfrm>
          <a:prstGeom prst="rect">
            <a:avLst/>
          </a:prstGeom>
        </p:spPr>
      </p:pic>
      <p:sp>
        <p:nvSpPr>
          <p:cNvPr id="5" name="Text 1"/>
          <p:cNvSpPr/>
          <p:nvPr/>
        </p:nvSpPr>
        <p:spPr>
          <a:xfrm>
            <a:off x="7607022" y="178522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CRUD Essentials</a:t>
            </a:r>
            <a:endParaRPr lang="en-US" sz="2000" dirty="0"/>
          </a:p>
        </p:txBody>
      </p:sp>
      <p:sp>
        <p:nvSpPr>
          <p:cNvPr id="6" name="Text 2"/>
          <p:cNvSpPr/>
          <p:nvPr/>
        </p:nvSpPr>
        <p:spPr>
          <a:xfrm>
            <a:off x="7607022" y="2226469"/>
            <a:ext cx="622958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Create, Read, Update, Delete operations form the foundation of data management in mobile apps</a:t>
            </a:r>
            <a:endParaRPr lang="en-US" sz="1600" dirty="0"/>
          </a:p>
        </p:txBody>
      </p:sp>
      <p:pic>
        <p:nvPicPr>
          <p:cNvPr id="7" name="Image 2" descr="preencoded.png">    </p:cNvPr>
          <p:cNvPicPr>
            <a:picLocks noChangeAspect="1"/>
          </p:cNvPicPr>
          <p:nvPr/>
        </p:nvPicPr>
        <p:blipFill>
          <a:blip r:embed="rId3"/>
          <a:stretch>
            <a:fillRect/>
          </a:stretch>
        </p:blipFill>
        <p:spPr>
          <a:xfrm>
            <a:off x="6280190" y="3083957"/>
            <a:ext cx="1020723" cy="1502807"/>
          </a:xfrm>
          <a:prstGeom prst="rect">
            <a:avLst/>
          </a:prstGeom>
        </p:spPr>
      </p:pic>
      <p:sp>
        <p:nvSpPr>
          <p:cNvPr id="8" name="Text 3"/>
          <p:cNvSpPr/>
          <p:nvPr/>
        </p:nvSpPr>
        <p:spPr>
          <a:xfrm>
            <a:off x="7607022" y="328803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SQLite Benefits</a:t>
            </a:r>
            <a:endParaRPr lang="en-US" sz="2000" dirty="0"/>
          </a:p>
        </p:txBody>
      </p:sp>
      <p:sp>
        <p:nvSpPr>
          <p:cNvPr id="9" name="Text 4"/>
          <p:cNvSpPr/>
          <p:nvPr/>
        </p:nvSpPr>
        <p:spPr>
          <a:xfrm>
            <a:off x="7607022" y="3729276"/>
            <a:ext cx="622958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Lightweight, serverless database perfect for mobile environments with limited resources</a:t>
            </a:r>
            <a:endParaRPr lang="en-US" sz="1600" dirty="0"/>
          </a:p>
        </p:txBody>
      </p:sp>
      <p:pic>
        <p:nvPicPr>
          <p:cNvPr id="10" name="Image 3" descr="preencoded.png">    </p:cNvPr>
          <p:cNvPicPr>
            <a:picLocks noChangeAspect="1"/>
          </p:cNvPicPr>
          <p:nvPr/>
        </p:nvPicPr>
        <p:blipFill>
          <a:blip r:embed="rId4"/>
          <a:stretch>
            <a:fillRect/>
          </a:stretch>
        </p:blipFill>
        <p:spPr>
          <a:xfrm>
            <a:off x="6280190" y="4586764"/>
            <a:ext cx="1020723" cy="1502807"/>
          </a:xfrm>
          <a:prstGeom prst="rect">
            <a:avLst/>
          </a:prstGeom>
        </p:spPr>
      </p:pic>
      <p:sp>
        <p:nvSpPr>
          <p:cNvPr id="11" name="Text 5"/>
          <p:cNvSpPr/>
          <p:nvPr/>
        </p:nvSpPr>
        <p:spPr>
          <a:xfrm>
            <a:off x="7607022" y="479083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Implementation</a:t>
            </a:r>
            <a:endParaRPr lang="en-US" sz="2000" dirty="0"/>
          </a:p>
        </p:txBody>
      </p:sp>
      <p:sp>
        <p:nvSpPr>
          <p:cNvPr id="12" name="Text 6"/>
          <p:cNvSpPr/>
          <p:nvPr/>
        </p:nvSpPr>
        <p:spPr>
          <a:xfrm>
            <a:off x="7607022" y="5232083"/>
            <a:ext cx="622958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Use INSERT, SELECT, UPDATE, and DELETE statements to manage app data efficiently</a:t>
            </a:r>
            <a:endParaRPr lang="en-US" sz="1600" dirty="0"/>
          </a:p>
        </p:txBody>
      </p:sp>
      <p:pic>
        <p:nvPicPr>
          <p:cNvPr id="13" name="Image 4" descr="preencoded.png">    </p:cNvPr>
          <p:cNvPicPr>
            <a:picLocks noChangeAspect="1"/>
          </p:cNvPicPr>
          <p:nvPr/>
        </p:nvPicPr>
        <p:blipFill>
          <a:blip r:embed="rId5"/>
          <a:stretch>
            <a:fillRect/>
          </a:stretch>
        </p:blipFill>
        <p:spPr>
          <a:xfrm>
            <a:off x="6280190" y="6089571"/>
            <a:ext cx="1020723" cy="1502807"/>
          </a:xfrm>
          <a:prstGeom prst="rect">
            <a:avLst/>
          </a:prstGeom>
        </p:spPr>
      </p:pic>
      <p:sp>
        <p:nvSpPr>
          <p:cNvPr id="14" name="Text 7"/>
          <p:cNvSpPr/>
          <p:nvPr/>
        </p:nvSpPr>
        <p:spPr>
          <a:xfrm>
            <a:off x="7607022" y="629364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Practical Value</a:t>
            </a:r>
            <a:endParaRPr lang="en-US" sz="2000" dirty="0"/>
          </a:p>
        </p:txBody>
      </p:sp>
      <p:sp>
        <p:nvSpPr>
          <p:cNvPr id="15" name="Text 8"/>
          <p:cNvSpPr/>
          <p:nvPr/>
        </p:nvSpPr>
        <p:spPr>
          <a:xfrm>
            <a:off x="7607022" y="6734889"/>
            <a:ext cx="622958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Enable offline capabilities, data synchronization, and efficient memory usage in mobile apps</a:t>
            </a:r>
            <a:endParaRPr lang="en-US" sz="1600" dirty="0"/>
          </a:p>
        </p:txBody>
      </p:sp>
      <p:pic>
        <p:nvPicPr>
          <p:cNvPr id="16"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1124319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Need for Efficient Data Management</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Challenge</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Building mobile apps that manage user data like contacts or tasks requires efficient storage and retrieval systems. Without robust operations, applications face significant performance issues and data inconsistencies.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Solution</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CRUD operations provide a structured approach to data management, allowing developers to build apps that handle information smoothly and efficiently. SQLite offers the perfect lightweight database solution for mobile environments.</a:t>
            </a:r>
            <a:endParaRPr lang="en-US" sz="1750" dirty="0"/>
          </a:p>
        </p:txBody>
      </p:sp>
      <p:pic>
        <p:nvPicPr>
          <p:cNvPr id="7"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1043"/>
            <a:ext cx="4827032"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Introduction to SQLite</a:t>
            </a:r>
            <a:endParaRPr lang="en-US" sz="3550" dirty="0"/>
          </a:p>
        </p:txBody>
      </p:sp>
      <p:sp>
        <p:nvSpPr>
          <p:cNvPr id="4" name="Shape 1"/>
          <p:cNvSpPr/>
          <p:nvPr/>
        </p:nvSpPr>
        <p:spPr>
          <a:xfrm>
            <a:off x="6280190" y="1560195"/>
            <a:ext cx="7556421" cy="1351002"/>
          </a:xfrm>
          <a:prstGeom prst="roundRect">
            <a:avLst>
              <a:gd name="adj" fmla="val 5641"/>
            </a:avLst>
          </a:prstGeom>
          <a:solidFill>
            <a:srgbClr val="FBE1D0"/>
          </a:solidFill>
          <a:ln w="7620">
            <a:solidFill>
              <a:srgbClr val="E1C7B6"/>
            </a:solidFill>
            <a:prstDash val="solid"/>
          </a:ln>
        </p:spPr>
      </p:sp>
      <p:sp>
        <p:nvSpPr>
          <p:cNvPr id="5" name="Text 2"/>
          <p:cNvSpPr/>
          <p:nvPr/>
        </p:nvSpPr>
        <p:spPr>
          <a:xfrm>
            <a:off x="6469261" y="1749266"/>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Lightweight</a:t>
            </a:r>
            <a:endParaRPr lang="en-US" sz="1750" dirty="0"/>
          </a:p>
        </p:txBody>
      </p:sp>
      <p:sp>
        <p:nvSpPr>
          <p:cNvPr id="6" name="Text 3"/>
          <p:cNvSpPr/>
          <p:nvPr/>
        </p:nvSpPr>
        <p:spPr>
          <a:xfrm>
            <a:off x="6469261" y="2141577"/>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SQLite is a compact database engine that requires minimal resources, making it ideal for mobile applications with limited processing power and storage.</a:t>
            </a:r>
            <a:endParaRPr lang="en-US" sz="1400" dirty="0"/>
          </a:p>
        </p:txBody>
      </p:sp>
      <p:sp>
        <p:nvSpPr>
          <p:cNvPr id="7" name="Shape 4"/>
          <p:cNvSpPr/>
          <p:nvPr/>
        </p:nvSpPr>
        <p:spPr>
          <a:xfrm>
            <a:off x="6280190" y="3092648"/>
            <a:ext cx="7556421" cy="1351002"/>
          </a:xfrm>
          <a:prstGeom prst="roundRect">
            <a:avLst>
              <a:gd name="adj" fmla="val 5641"/>
            </a:avLst>
          </a:prstGeom>
          <a:solidFill>
            <a:srgbClr val="FBE1D0"/>
          </a:solidFill>
          <a:ln w="7620">
            <a:solidFill>
              <a:srgbClr val="E1C7B6"/>
            </a:solidFill>
            <a:prstDash val="solid"/>
          </a:ln>
        </p:spPr>
      </p:sp>
      <p:sp>
        <p:nvSpPr>
          <p:cNvPr id="8" name="Text 5"/>
          <p:cNvSpPr/>
          <p:nvPr/>
        </p:nvSpPr>
        <p:spPr>
          <a:xfrm>
            <a:off x="6469261" y="3281720"/>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Serverless</a:t>
            </a:r>
            <a:endParaRPr lang="en-US" sz="1750" dirty="0"/>
          </a:p>
        </p:txBody>
      </p:sp>
      <p:sp>
        <p:nvSpPr>
          <p:cNvPr id="9" name="Text 6"/>
          <p:cNvSpPr/>
          <p:nvPr/>
        </p:nvSpPr>
        <p:spPr>
          <a:xfrm>
            <a:off x="6469261" y="3674031"/>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Unlike traditional database systems, SQLite doesn't require a separate server process, allowing it to function entirely within the application.</a:t>
            </a:r>
            <a:endParaRPr lang="en-US" sz="1400" dirty="0"/>
          </a:p>
        </p:txBody>
      </p:sp>
      <p:sp>
        <p:nvSpPr>
          <p:cNvPr id="10" name="Shape 7"/>
          <p:cNvSpPr/>
          <p:nvPr/>
        </p:nvSpPr>
        <p:spPr>
          <a:xfrm>
            <a:off x="6280190" y="4625102"/>
            <a:ext cx="7556421" cy="1351002"/>
          </a:xfrm>
          <a:prstGeom prst="roundRect">
            <a:avLst>
              <a:gd name="adj" fmla="val 5641"/>
            </a:avLst>
          </a:prstGeom>
          <a:solidFill>
            <a:srgbClr val="FBE1D0"/>
          </a:solidFill>
          <a:ln w="7620">
            <a:solidFill>
              <a:srgbClr val="E1C7B6"/>
            </a:solidFill>
            <a:prstDash val="solid"/>
          </a:ln>
        </p:spPr>
      </p:sp>
      <p:sp>
        <p:nvSpPr>
          <p:cNvPr id="11" name="Text 8"/>
          <p:cNvSpPr/>
          <p:nvPr/>
        </p:nvSpPr>
        <p:spPr>
          <a:xfrm>
            <a:off x="6469261" y="4814173"/>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Self-Contained</a:t>
            </a:r>
            <a:endParaRPr lang="en-US" sz="1750" dirty="0"/>
          </a:p>
        </p:txBody>
      </p:sp>
      <p:sp>
        <p:nvSpPr>
          <p:cNvPr id="12" name="Text 9"/>
          <p:cNvSpPr/>
          <p:nvPr/>
        </p:nvSpPr>
        <p:spPr>
          <a:xfrm>
            <a:off x="6469261" y="5206484"/>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The entire database is stored in a single cross-platform file, simplifying data management and portability across different devices.</a:t>
            </a:r>
            <a:endParaRPr lang="en-US" sz="1400" dirty="0"/>
          </a:p>
        </p:txBody>
      </p:sp>
      <p:sp>
        <p:nvSpPr>
          <p:cNvPr id="13" name="Shape 10"/>
          <p:cNvSpPr/>
          <p:nvPr/>
        </p:nvSpPr>
        <p:spPr>
          <a:xfrm>
            <a:off x="6280190" y="6157555"/>
            <a:ext cx="7556421" cy="1351002"/>
          </a:xfrm>
          <a:prstGeom prst="roundRect">
            <a:avLst>
              <a:gd name="adj" fmla="val 5641"/>
            </a:avLst>
          </a:prstGeom>
          <a:solidFill>
            <a:srgbClr val="FBE1D0"/>
          </a:solidFill>
          <a:ln w="7620">
            <a:solidFill>
              <a:srgbClr val="E1C7B6"/>
            </a:solidFill>
            <a:prstDash val="solid"/>
          </a:ln>
        </p:spPr>
      </p:sp>
      <p:sp>
        <p:nvSpPr>
          <p:cNvPr id="14" name="Text 11"/>
          <p:cNvSpPr/>
          <p:nvPr/>
        </p:nvSpPr>
        <p:spPr>
          <a:xfrm>
            <a:off x="6469261" y="6346627"/>
            <a:ext cx="2460069"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Minimal Configuration</a:t>
            </a:r>
            <a:endParaRPr lang="en-US" sz="1750" dirty="0"/>
          </a:p>
        </p:txBody>
      </p:sp>
      <p:sp>
        <p:nvSpPr>
          <p:cNvPr id="15" name="Text 12"/>
          <p:cNvSpPr/>
          <p:nvPr/>
        </p:nvSpPr>
        <p:spPr>
          <a:xfrm>
            <a:off x="6469261" y="6738938"/>
            <a:ext cx="7178278"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SQLite requires very little setup, making it accessible for developers of all skill levels and reducing development time.</a:t>
            </a:r>
            <a:endParaRPr lang="en-US" sz="1400" dirty="0"/>
          </a:p>
        </p:txBody>
      </p:sp>
      <p:pic>
        <p:nvPicPr>
          <p:cNvPr id="1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907494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Understanding CRUD Operations</a:t>
            </a:r>
            <a:endParaRPr lang="en-US" sz="4450" dirty="0"/>
          </a:p>
        </p:txBody>
      </p:sp>
      <p:sp>
        <p:nvSpPr>
          <p:cNvPr id="3" name="Text 1"/>
          <p:cNvSpPr/>
          <p:nvPr/>
        </p:nvSpPr>
        <p:spPr>
          <a:xfrm>
            <a:off x="1857256" y="2861548"/>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Create</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Add new records to the database using INSERT statements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8615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Read</a:t>
            </a:r>
            <a:endParaRPr lang="en-US" sz="2200" dirty="0"/>
          </a:p>
        </p:txBody>
      </p:sp>
      <p:sp>
        <p:nvSpPr>
          <p:cNvPr id="8" name="Text 4"/>
          <p:cNvSpPr/>
          <p:nvPr/>
        </p:nvSpPr>
        <p:spPr>
          <a:xfrm>
            <a:off x="9937790" y="3351967"/>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Retrieve data from the database using SELECT statements</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3141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Update</a:t>
            </a:r>
            <a:endParaRPr lang="en-US" sz="2200" dirty="0"/>
          </a:p>
        </p:txBody>
      </p:sp>
      <p:sp>
        <p:nvSpPr>
          <p:cNvPr id="12" name="Text 6"/>
          <p:cNvSpPr/>
          <p:nvPr/>
        </p:nvSpPr>
        <p:spPr>
          <a:xfrm>
            <a:off x="9937790" y="5804535"/>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Modify existing records using UPDATE statements</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31411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Delete</a:t>
            </a:r>
            <a:endParaRPr lang="en-US" sz="2200" dirty="0"/>
          </a:p>
        </p:txBody>
      </p:sp>
      <p:sp>
        <p:nvSpPr>
          <p:cNvPr id="16" name="Text 8"/>
          <p:cNvSpPr/>
          <p:nvPr/>
        </p:nvSpPr>
        <p:spPr>
          <a:xfrm>
            <a:off x="793790" y="5804535"/>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Remove unwanted records using DELETE statements</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pic>
        <p:nvPicPr>
          <p:cNvPr id="19"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91816"/>
            <a:ext cx="694277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Library App Example</a:t>
            </a:r>
            <a:endParaRPr lang="en-US" sz="4450" dirty="0"/>
          </a:p>
        </p:txBody>
      </p:sp>
      <p:sp>
        <p:nvSpPr>
          <p:cNvPr id="4" name="Text 1"/>
          <p:cNvSpPr/>
          <p:nvPr/>
        </p:nvSpPr>
        <p:spPr>
          <a:xfrm>
            <a:off x="6280190" y="224075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Let's explore CRUD operations through a practical example of a library mobile application. This scenario demonstrates how each operation functions in a real-world context.</a:t>
            </a:r>
            <a:endParaRPr lang="en-US" sz="1750" dirty="0"/>
          </a:p>
        </p:txBody>
      </p:sp>
      <p:pic>
        <p:nvPicPr>
          <p:cNvPr id="5" name="Image 1" descr="preencoded.png">    </p:cNvPr>
          <p:cNvPicPr>
            <a:picLocks noChangeAspect="1"/>
          </p:cNvPicPr>
          <p:nvPr/>
        </p:nvPicPr>
        <p:blipFill>
          <a:blip r:embed="rId2"/>
          <a:stretch>
            <a:fillRect/>
          </a:stretch>
        </p:blipFill>
        <p:spPr>
          <a:xfrm>
            <a:off x="6280190" y="3584615"/>
            <a:ext cx="566976" cy="566976"/>
          </a:xfrm>
          <a:prstGeom prst="rect">
            <a:avLst/>
          </a:prstGeom>
        </p:spPr>
      </p:pic>
      <p:sp>
        <p:nvSpPr>
          <p:cNvPr id="6" name="Text 2"/>
          <p:cNvSpPr/>
          <p:nvPr/>
        </p:nvSpPr>
        <p:spPr>
          <a:xfrm>
            <a:off x="6280190" y="4378404"/>
            <a:ext cx="2329815"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Library Management</a:t>
            </a:r>
            <a:endParaRPr lang="en-US" sz="2200" dirty="0"/>
          </a:p>
        </p:txBody>
      </p:sp>
      <p:sp>
        <p:nvSpPr>
          <p:cNvPr id="7" name="Text 3"/>
          <p:cNvSpPr/>
          <p:nvPr/>
        </p:nvSpPr>
        <p:spPr>
          <a:xfrm>
            <a:off x="6280190" y="5223153"/>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mobile application that helps librarians track books, manage inventory, and assist patrons</a:t>
            </a:r>
            <a:endParaRPr lang="en-US" sz="1750" dirty="0"/>
          </a:p>
        </p:txBody>
      </p:sp>
      <p:pic>
        <p:nvPicPr>
          <p:cNvPr id="8" name="Image 2" descr="preencoded.png">    </p:cNvPr>
          <p:cNvPicPr>
            <a:picLocks noChangeAspect="1"/>
          </p:cNvPicPr>
          <p:nvPr/>
        </p:nvPicPr>
        <p:blipFill>
          <a:blip r:embed="rId3"/>
          <a:stretch>
            <a:fillRect/>
          </a:stretch>
        </p:blipFill>
        <p:spPr>
          <a:xfrm>
            <a:off x="8893493" y="3584615"/>
            <a:ext cx="566976" cy="566976"/>
          </a:xfrm>
          <a:prstGeom prst="rect">
            <a:avLst/>
          </a:prstGeom>
        </p:spPr>
      </p:pic>
      <p:sp>
        <p:nvSpPr>
          <p:cNvPr id="9" name="Text 4"/>
          <p:cNvSpPr/>
          <p:nvPr/>
        </p:nvSpPr>
        <p:spPr>
          <a:xfrm>
            <a:off x="8893493" y="4378404"/>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Data Storage</a:t>
            </a:r>
            <a:endParaRPr lang="en-US" sz="2200" dirty="0"/>
          </a:p>
        </p:txBody>
      </p:sp>
      <p:sp>
        <p:nvSpPr>
          <p:cNvPr id="10" name="Text 5"/>
          <p:cNvSpPr/>
          <p:nvPr/>
        </p:nvSpPr>
        <p:spPr>
          <a:xfrm>
            <a:off x="8893493" y="4868823"/>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Using SQLite to maintain records of books, including titles, authors, and publication years</a:t>
            </a:r>
            <a:endParaRPr lang="en-US" sz="1750" dirty="0"/>
          </a:p>
        </p:txBody>
      </p:sp>
      <p:pic>
        <p:nvPicPr>
          <p:cNvPr id="11" name="Image 3" descr="preencoded.png">    </p:cNvPr>
          <p:cNvPicPr>
            <a:picLocks noChangeAspect="1"/>
          </p:cNvPicPr>
          <p:nvPr/>
        </p:nvPicPr>
        <p:blipFill>
          <a:blip r:embed="rId4"/>
          <a:stretch>
            <a:fillRect/>
          </a:stretch>
        </p:blipFill>
        <p:spPr>
          <a:xfrm>
            <a:off x="11506795" y="3584615"/>
            <a:ext cx="566976" cy="566976"/>
          </a:xfrm>
          <a:prstGeom prst="rect">
            <a:avLst/>
          </a:prstGeom>
        </p:spPr>
      </p:pic>
      <p:sp>
        <p:nvSpPr>
          <p:cNvPr id="12" name="Text 6"/>
          <p:cNvSpPr/>
          <p:nvPr/>
        </p:nvSpPr>
        <p:spPr>
          <a:xfrm>
            <a:off x="11506795" y="4378404"/>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Mobile Access</a:t>
            </a:r>
            <a:endParaRPr lang="en-US" sz="2200" dirty="0"/>
          </a:p>
        </p:txBody>
      </p:sp>
      <p:sp>
        <p:nvSpPr>
          <p:cNvPr id="13" name="Text 7"/>
          <p:cNvSpPr/>
          <p:nvPr/>
        </p:nvSpPr>
        <p:spPr>
          <a:xfrm>
            <a:off x="11506795" y="4868823"/>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Allowing librarians to update the database on-the-go from tablets or smartphones</a:t>
            </a:r>
            <a:endParaRPr lang="en-US" sz="1750" dirty="0"/>
          </a:p>
        </p:txBody>
      </p:sp>
      <p:pic>
        <p:nvPicPr>
          <p:cNvPr id="14"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9288"/>
            <a:ext cx="1027259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Create Operation: Adding New Books</a:t>
            </a:r>
            <a:endParaRPr lang="en-US" sz="4450" dirty="0"/>
          </a:p>
        </p:txBody>
      </p:sp>
      <p:sp>
        <p:nvSpPr>
          <p:cNvPr id="3" name="Shape 1"/>
          <p:cNvSpPr/>
          <p:nvPr/>
        </p:nvSpPr>
        <p:spPr>
          <a:xfrm>
            <a:off x="793790" y="2131695"/>
            <a:ext cx="2173724" cy="1306949"/>
          </a:xfrm>
          <a:prstGeom prst="roundRect">
            <a:avLst>
              <a:gd name="adj" fmla="val 7289"/>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21167" y="2585799"/>
            <a:ext cx="318968" cy="398621"/>
          </a:xfrm>
          <a:prstGeom prst="rect">
            <a:avLst/>
          </a:prstGeom>
        </p:spPr>
      </p:pic>
      <p:sp>
        <p:nvSpPr>
          <p:cNvPr id="5" name="Text 2"/>
          <p:cNvSpPr/>
          <p:nvPr/>
        </p:nvSpPr>
        <p:spPr>
          <a:xfrm>
            <a:off x="3194328" y="23585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Identify New Book</a:t>
            </a:r>
            <a:endParaRPr lang="en-US" sz="2200" dirty="0"/>
          </a:p>
        </p:txBody>
      </p:sp>
      <p:sp>
        <p:nvSpPr>
          <p:cNvPr id="6" name="Text 3"/>
          <p:cNvSpPr/>
          <p:nvPr/>
        </p:nvSpPr>
        <p:spPr>
          <a:xfrm>
            <a:off x="3194328" y="2848928"/>
            <a:ext cx="6388298"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Librarian receives "The Great Gatsby" by F. Scott Fitzgerald</a:t>
            </a:r>
            <a:endParaRPr lang="en-US" sz="1750" dirty="0"/>
          </a:p>
        </p:txBody>
      </p:sp>
      <p:sp>
        <p:nvSpPr>
          <p:cNvPr id="7" name="Shape 4"/>
          <p:cNvSpPr/>
          <p:nvPr/>
        </p:nvSpPr>
        <p:spPr>
          <a:xfrm>
            <a:off x="3080861" y="3423404"/>
            <a:ext cx="10642402" cy="15240"/>
          </a:xfrm>
          <a:prstGeom prst="roundRect">
            <a:avLst>
              <a:gd name="adj" fmla="val 625116"/>
            </a:avLst>
          </a:prstGeom>
          <a:solidFill>
            <a:srgbClr val="E1C7B6"/>
          </a:solidFill>
          <a:ln/>
        </p:spPr>
      </p:sp>
      <p:sp>
        <p:nvSpPr>
          <p:cNvPr id="8" name="Shape 5"/>
          <p:cNvSpPr/>
          <p:nvPr/>
        </p:nvSpPr>
        <p:spPr>
          <a:xfrm>
            <a:off x="793790" y="3551992"/>
            <a:ext cx="4347567" cy="1306949"/>
          </a:xfrm>
          <a:prstGeom prst="roundRect">
            <a:avLst>
              <a:gd name="adj" fmla="val 7289"/>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08089" y="4006096"/>
            <a:ext cx="318968" cy="398621"/>
          </a:xfrm>
          <a:prstGeom prst="rect">
            <a:avLst/>
          </a:prstGeom>
        </p:spPr>
      </p:pic>
      <p:sp>
        <p:nvSpPr>
          <p:cNvPr id="10" name="Text 6"/>
          <p:cNvSpPr/>
          <p:nvPr/>
        </p:nvSpPr>
        <p:spPr>
          <a:xfrm>
            <a:off x="5368171" y="3778806"/>
            <a:ext cx="367938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Prepare INSERT Statement</a:t>
            </a:r>
            <a:endParaRPr lang="en-US" sz="2200" dirty="0"/>
          </a:p>
        </p:txBody>
      </p:sp>
      <p:sp>
        <p:nvSpPr>
          <p:cNvPr id="11" name="Text 7"/>
          <p:cNvSpPr/>
          <p:nvPr/>
        </p:nvSpPr>
        <p:spPr>
          <a:xfrm>
            <a:off x="5368171" y="4269224"/>
            <a:ext cx="4567476"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Construct SQL command with book details</a:t>
            </a:r>
            <a:endParaRPr lang="en-US" sz="1750" dirty="0"/>
          </a:p>
        </p:txBody>
      </p:sp>
      <p:sp>
        <p:nvSpPr>
          <p:cNvPr id="12" name="Shape 8"/>
          <p:cNvSpPr/>
          <p:nvPr/>
        </p:nvSpPr>
        <p:spPr>
          <a:xfrm>
            <a:off x="5254704" y="4843701"/>
            <a:ext cx="8468558" cy="15240"/>
          </a:xfrm>
          <a:prstGeom prst="roundRect">
            <a:avLst>
              <a:gd name="adj" fmla="val 625116"/>
            </a:avLst>
          </a:prstGeom>
          <a:solidFill>
            <a:srgbClr val="E1C7B6"/>
          </a:solidFill>
          <a:ln/>
        </p:spPr>
      </p:sp>
      <p:sp>
        <p:nvSpPr>
          <p:cNvPr id="13" name="Shape 9"/>
          <p:cNvSpPr/>
          <p:nvPr/>
        </p:nvSpPr>
        <p:spPr>
          <a:xfrm>
            <a:off x="793790" y="4972288"/>
            <a:ext cx="6521410" cy="1306949"/>
          </a:xfrm>
          <a:prstGeom prst="roundRect">
            <a:avLst>
              <a:gd name="adj" fmla="val 7289"/>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895011" y="5426393"/>
            <a:ext cx="318968" cy="398621"/>
          </a:xfrm>
          <a:prstGeom prst="rect">
            <a:avLst/>
          </a:prstGeom>
        </p:spPr>
      </p:pic>
      <p:sp>
        <p:nvSpPr>
          <p:cNvPr id="15" name="Text 10"/>
          <p:cNvSpPr/>
          <p:nvPr/>
        </p:nvSpPr>
        <p:spPr>
          <a:xfrm>
            <a:off x="7542014" y="51991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Execute Command</a:t>
            </a:r>
            <a:endParaRPr lang="en-US" sz="2200" dirty="0"/>
          </a:p>
        </p:txBody>
      </p:sp>
      <p:sp>
        <p:nvSpPr>
          <p:cNvPr id="16" name="Text 11"/>
          <p:cNvSpPr/>
          <p:nvPr/>
        </p:nvSpPr>
        <p:spPr>
          <a:xfrm>
            <a:off x="7542014" y="5689521"/>
            <a:ext cx="2925723"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Add record to the database</a:t>
            </a:r>
            <a:endParaRPr lang="en-US" sz="1750" dirty="0"/>
          </a:p>
        </p:txBody>
      </p:sp>
      <p:sp>
        <p:nvSpPr>
          <p:cNvPr id="17" name="Text 12"/>
          <p:cNvSpPr/>
          <p:nvPr/>
        </p:nvSpPr>
        <p:spPr>
          <a:xfrm>
            <a:off x="793790" y="653438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INSERT statement adds a new book to the 'books' table with title "The Great Gatsby", author "F. Scott Fitzgerald", and publication year 1935 (which we'll later correct using the Update operation).</a:t>
            </a:r>
            <a:endParaRPr lang="en-US" sz="1750" dirty="0"/>
          </a:p>
        </p:txBody>
      </p:sp>
      <p:pic>
        <p:nvPicPr>
          <p:cNvPr id="18"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059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Read Operation: Retrieving Book Information</a:t>
            </a:r>
            <a:endParaRPr lang="en-US" sz="4450" dirty="0"/>
          </a:p>
        </p:txBody>
      </p:sp>
      <p:sp>
        <p:nvSpPr>
          <p:cNvPr id="4" name="Shape 1"/>
          <p:cNvSpPr/>
          <p:nvPr/>
        </p:nvSpPr>
        <p:spPr>
          <a:xfrm>
            <a:off x="6280190" y="2688312"/>
            <a:ext cx="7556421" cy="3266837"/>
          </a:xfrm>
          <a:prstGeom prst="roundRect">
            <a:avLst>
              <a:gd name="adj" fmla="val 2916"/>
            </a:avLst>
          </a:prstGeom>
          <a:noFill/>
          <a:ln w="7620">
            <a:solidFill>
              <a:srgbClr val="000000">
                <a:alpha val="8000"/>
              </a:srgbClr>
            </a:solidFill>
            <a:prstDash val="solid"/>
          </a:ln>
        </p:spPr>
      </p:sp>
      <p:sp>
        <p:nvSpPr>
          <p:cNvPr id="5" name="Shape 2"/>
          <p:cNvSpPr/>
          <p:nvPr/>
        </p:nvSpPr>
        <p:spPr>
          <a:xfrm>
            <a:off x="6287810" y="2695932"/>
            <a:ext cx="7541181" cy="650319"/>
          </a:xfrm>
          <a:prstGeom prst="rect">
            <a:avLst/>
          </a:prstGeom>
          <a:solidFill>
            <a:srgbClr val="FFFFFF">
              <a:alpha val="4000"/>
            </a:srgbClr>
          </a:solidFill>
          <a:ln/>
        </p:spPr>
      </p:sp>
      <p:sp>
        <p:nvSpPr>
          <p:cNvPr id="6" name="Text 3"/>
          <p:cNvSpPr/>
          <p:nvPr/>
        </p:nvSpPr>
        <p:spPr>
          <a:xfrm>
            <a:off x="6514624" y="28396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Operation</a:t>
            </a:r>
            <a:endParaRPr lang="en-US" sz="1750" dirty="0"/>
          </a:p>
        </p:txBody>
      </p:sp>
      <p:sp>
        <p:nvSpPr>
          <p:cNvPr id="7" name="Text 4"/>
          <p:cNvSpPr/>
          <p:nvPr/>
        </p:nvSpPr>
        <p:spPr>
          <a:xfrm>
            <a:off x="10289024" y="28396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SELECT</a:t>
            </a:r>
            <a:endParaRPr lang="en-US" sz="1750" dirty="0"/>
          </a:p>
        </p:txBody>
      </p:sp>
      <p:sp>
        <p:nvSpPr>
          <p:cNvPr id="8" name="Shape 5"/>
          <p:cNvSpPr/>
          <p:nvPr/>
        </p:nvSpPr>
        <p:spPr>
          <a:xfrm>
            <a:off x="6287810" y="3346252"/>
            <a:ext cx="7541181" cy="650319"/>
          </a:xfrm>
          <a:prstGeom prst="rect">
            <a:avLst/>
          </a:prstGeom>
          <a:solidFill>
            <a:srgbClr val="000000">
              <a:alpha val="4000"/>
            </a:srgbClr>
          </a:solidFill>
          <a:ln/>
        </p:spPr>
      </p:sp>
      <p:sp>
        <p:nvSpPr>
          <p:cNvPr id="9" name="Text 6"/>
          <p:cNvSpPr/>
          <p:nvPr/>
        </p:nvSpPr>
        <p:spPr>
          <a:xfrm>
            <a:off x="6514624" y="34899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Purpose</a:t>
            </a:r>
            <a:endParaRPr lang="en-US" sz="1750" dirty="0"/>
          </a:p>
        </p:txBody>
      </p:sp>
      <p:sp>
        <p:nvSpPr>
          <p:cNvPr id="10" name="Text 7"/>
          <p:cNvSpPr/>
          <p:nvPr/>
        </p:nvSpPr>
        <p:spPr>
          <a:xfrm>
            <a:off x="10289024" y="3489960"/>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Retrieve data from database</a:t>
            </a:r>
            <a:endParaRPr lang="en-US" sz="1750" dirty="0"/>
          </a:p>
        </p:txBody>
      </p:sp>
      <p:sp>
        <p:nvSpPr>
          <p:cNvPr id="11" name="Shape 8"/>
          <p:cNvSpPr/>
          <p:nvPr/>
        </p:nvSpPr>
        <p:spPr>
          <a:xfrm>
            <a:off x="6287810" y="3996571"/>
            <a:ext cx="7541181" cy="650319"/>
          </a:xfrm>
          <a:prstGeom prst="rect">
            <a:avLst/>
          </a:prstGeom>
          <a:solidFill>
            <a:srgbClr val="FFFFFF">
              <a:alpha val="4000"/>
            </a:srgbClr>
          </a:solidFill>
          <a:ln/>
        </p:spPr>
      </p:sp>
      <p:sp>
        <p:nvSpPr>
          <p:cNvPr id="12" name="Text 9"/>
          <p:cNvSpPr/>
          <p:nvPr/>
        </p:nvSpPr>
        <p:spPr>
          <a:xfrm>
            <a:off x="6514624" y="41402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Example</a:t>
            </a:r>
            <a:endParaRPr lang="en-US" sz="1750" dirty="0"/>
          </a:p>
        </p:txBody>
      </p:sp>
      <p:sp>
        <p:nvSpPr>
          <p:cNvPr id="13" name="Text 10"/>
          <p:cNvSpPr/>
          <p:nvPr/>
        </p:nvSpPr>
        <p:spPr>
          <a:xfrm>
            <a:off x="10289024" y="414027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SELECT * FROM books</a:t>
            </a:r>
            <a:endParaRPr lang="en-US" sz="1750" dirty="0"/>
          </a:p>
        </p:txBody>
      </p:sp>
      <p:sp>
        <p:nvSpPr>
          <p:cNvPr id="14" name="Shape 11"/>
          <p:cNvSpPr/>
          <p:nvPr/>
        </p:nvSpPr>
        <p:spPr>
          <a:xfrm>
            <a:off x="6287810" y="4646890"/>
            <a:ext cx="7541181" cy="650319"/>
          </a:xfrm>
          <a:prstGeom prst="rect">
            <a:avLst/>
          </a:prstGeom>
          <a:solidFill>
            <a:srgbClr val="000000">
              <a:alpha val="4000"/>
            </a:srgbClr>
          </a:solidFill>
          <a:ln/>
        </p:spPr>
      </p:sp>
      <p:sp>
        <p:nvSpPr>
          <p:cNvPr id="15" name="Text 12"/>
          <p:cNvSpPr/>
          <p:nvPr/>
        </p:nvSpPr>
        <p:spPr>
          <a:xfrm>
            <a:off x="6514624" y="47905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Result</a:t>
            </a:r>
            <a:endParaRPr lang="en-US" sz="1750" dirty="0"/>
          </a:p>
        </p:txBody>
      </p:sp>
      <p:sp>
        <p:nvSpPr>
          <p:cNvPr id="16" name="Text 13"/>
          <p:cNvSpPr/>
          <p:nvPr/>
        </p:nvSpPr>
        <p:spPr>
          <a:xfrm>
            <a:off x="10289024" y="479059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Displays all books in library</a:t>
            </a:r>
            <a:endParaRPr lang="en-US" sz="1750" dirty="0"/>
          </a:p>
        </p:txBody>
      </p:sp>
      <p:sp>
        <p:nvSpPr>
          <p:cNvPr id="17" name="Shape 14"/>
          <p:cNvSpPr/>
          <p:nvPr/>
        </p:nvSpPr>
        <p:spPr>
          <a:xfrm>
            <a:off x="6287810" y="5297210"/>
            <a:ext cx="7541181" cy="650319"/>
          </a:xfrm>
          <a:prstGeom prst="rect">
            <a:avLst/>
          </a:prstGeom>
          <a:solidFill>
            <a:srgbClr val="FFFFFF">
              <a:alpha val="4000"/>
            </a:srgbClr>
          </a:solidFill>
          <a:ln/>
        </p:spPr>
      </p:sp>
      <p:sp>
        <p:nvSpPr>
          <p:cNvPr id="18" name="Text 15"/>
          <p:cNvSpPr/>
          <p:nvPr/>
        </p:nvSpPr>
        <p:spPr>
          <a:xfrm>
            <a:off x="6514624" y="544091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Variation</a:t>
            </a:r>
            <a:endParaRPr lang="en-US" sz="1750" dirty="0"/>
          </a:p>
        </p:txBody>
      </p:sp>
      <p:sp>
        <p:nvSpPr>
          <p:cNvPr id="19" name="Text 16"/>
          <p:cNvSpPr/>
          <p:nvPr/>
        </p:nvSpPr>
        <p:spPr>
          <a:xfrm>
            <a:off x="10289024" y="544091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Can filter with WHERE clause</a:t>
            </a:r>
            <a:endParaRPr lang="en-US" sz="1750" dirty="0"/>
          </a:p>
        </p:txBody>
      </p:sp>
      <p:sp>
        <p:nvSpPr>
          <p:cNvPr id="20" name="Text 17"/>
          <p:cNvSpPr/>
          <p:nvPr/>
        </p:nvSpPr>
        <p:spPr>
          <a:xfrm>
            <a:off x="6280190" y="621030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Read operation allows librarians to view the current inventory, check availability, and access book details. This information can be displayed in the app's interface for easy browsing and searching.</a:t>
            </a:r>
            <a:endParaRPr lang="en-US" sz="1750" dirty="0"/>
          </a:p>
        </p:txBody>
      </p:sp>
      <p:pic>
        <p:nvPicPr>
          <p:cNvPr id="21"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6873"/>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Update Operation: Correcting Book Details</a:t>
            </a:r>
            <a:endParaRPr lang="en-US" sz="3550" dirty="0"/>
          </a:p>
        </p:txBody>
      </p:sp>
      <p:pic>
        <p:nvPicPr>
          <p:cNvPr id="4" name="Image 1" descr="preencoded.png">    </p:cNvPr>
          <p:cNvPicPr>
            <a:picLocks noChangeAspect="1"/>
          </p:cNvPicPr>
          <p:nvPr/>
        </p:nvPicPr>
        <p:blipFill>
          <a:blip r:embed="rId2"/>
          <a:stretch>
            <a:fillRect/>
          </a:stretch>
        </p:blipFill>
        <p:spPr>
          <a:xfrm>
            <a:off x="793790" y="2103001"/>
            <a:ext cx="907256" cy="1088708"/>
          </a:xfrm>
          <a:prstGeom prst="rect">
            <a:avLst/>
          </a:prstGeom>
        </p:spPr>
      </p:pic>
      <p:sp>
        <p:nvSpPr>
          <p:cNvPr id="5" name="Text 1"/>
          <p:cNvSpPr/>
          <p:nvPr/>
        </p:nvSpPr>
        <p:spPr>
          <a:xfrm>
            <a:off x="1973223" y="228445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Identify Error</a:t>
            </a:r>
            <a:endParaRPr lang="en-US" sz="1750" dirty="0"/>
          </a:p>
        </p:txBody>
      </p:sp>
      <p:sp>
        <p:nvSpPr>
          <p:cNvPr id="6" name="Text 2"/>
          <p:cNvSpPr/>
          <p:nvPr/>
        </p:nvSpPr>
        <p:spPr>
          <a:xfrm>
            <a:off x="1973223" y="2676763"/>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Notice incorrect publication year</a:t>
            </a:r>
            <a:endParaRPr lang="en-US" sz="1400" dirty="0"/>
          </a:p>
        </p:txBody>
      </p:sp>
      <p:pic>
        <p:nvPicPr>
          <p:cNvPr id="7" name="Image 2" descr="preencoded.png">    </p:cNvPr>
          <p:cNvPicPr>
            <a:picLocks noChangeAspect="1"/>
          </p:cNvPicPr>
          <p:nvPr/>
        </p:nvPicPr>
        <p:blipFill>
          <a:blip r:embed="rId3"/>
          <a:stretch>
            <a:fillRect/>
          </a:stretch>
        </p:blipFill>
        <p:spPr>
          <a:xfrm>
            <a:off x="793790" y="3191708"/>
            <a:ext cx="907256" cy="1088708"/>
          </a:xfrm>
          <a:prstGeom prst="rect">
            <a:avLst/>
          </a:prstGeom>
        </p:spPr>
      </p:pic>
      <p:sp>
        <p:nvSpPr>
          <p:cNvPr id="8" name="Text 3"/>
          <p:cNvSpPr/>
          <p:nvPr/>
        </p:nvSpPr>
        <p:spPr>
          <a:xfrm>
            <a:off x="1973223" y="3373160"/>
            <a:ext cx="3025854"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Prepare UPDATE Statement</a:t>
            </a:r>
            <a:endParaRPr lang="en-US" sz="1750" dirty="0"/>
          </a:p>
        </p:txBody>
      </p:sp>
      <p:sp>
        <p:nvSpPr>
          <p:cNvPr id="9" name="Text 4"/>
          <p:cNvSpPr/>
          <p:nvPr/>
        </p:nvSpPr>
        <p:spPr>
          <a:xfrm>
            <a:off x="1973223" y="3765471"/>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Construct SQL with correct information</a:t>
            </a:r>
            <a:endParaRPr lang="en-US" sz="1400" dirty="0"/>
          </a:p>
        </p:txBody>
      </p:sp>
      <p:pic>
        <p:nvPicPr>
          <p:cNvPr id="10" name="Image 3" descr="preencoded.png">    </p:cNvPr>
          <p:cNvPicPr>
            <a:picLocks noChangeAspect="1"/>
          </p:cNvPicPr>
          <p:nvPr/>
        </p:nvPicPr>
        <p:blipFill>
          <a:blip r:embed="rId4"/>
          <a:stretch>
            <a:fillRect/>
          </a:stretch>
        </p:blipFill>
        <p:spPr>
          <a:xfrm>
            <a:off x="793790" y="4280416"/>
            <a:ext cx="907256" cy="1088708"/>
          </a:xfrm>
          <a:prstGeom prst="rect">
            <a:avLst/>
          </a:prstGeom>
        </p:spPr>
      </p:pic>
      <p:sp>
        <p:nvSpPr>
          <p:cNvPr id="11" name="Text 5"/>
          <p:cNvSpPr/>
          <p:nvPr/>
        </p:nvSpPr>
        <p:spPr>
          <a:xfrm>
            <a:off x="1973223" y="4461867"/>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Execute Update</a:t>
            </a:r>
            <a:endParaRPr lang="en-US" sz="1750" dirty="0"/>
          </a:p>
        </p:txBody>
      </p:sp>
      <p:sp>
        <p:nvSpPr>
          <p:cNvPr id="12" name="Text 6"/>
          <p:cNvSpPr/>
          <p:nvPr/>
        </p:nvSpPr>
        <p:spPr>
          <a:xfrm>
            <a:off x="1973223" y="4854178"/>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Modify the database record</a:t>
            </a:r>
            <a:endParaRPr lang="en-US" sz="1400" dirty="0"/>
          </a:p>
        </p:txBody>
      </p:sp>
      <p:pic>
        <p:nvPicPr>
          <p:cNvPr id="13" name="Image 4" descr="preencoded.png">    </p:cNvPr>
          <p:cNvPicPr>
            <a:picLocks noChangeAspect="1"/>
          </p:cNvPicPr>
          <p:nvPr/>
        </p:nvPicPr>
        <p:blipFill>
          <a:blip r:embed="rId5"/>
          <a:stretch>
            <a:fillRect/>
          </a:stretch>
        </p:blipFill>
        <p:spPr>
          <a:xfrm>
            <a:off x="793790" y="5369123"/>
            <a:ext cx="907256" cy="1088708"/>
          </a:xfrm>
          <a:prstGeom prst="rect">
            <a:avLst/>
          </a:prstGeom>
        </p:spPr>
      </p:pic>
      <p:sp>
        <p:nvSpPr>
          <p:cNvPr id="14" name="Text 7"/>
          <p:cNvSpPr/>
          <p:nvPr/>
        </p:nvSpPr>
        <p:spPr>
          <a:xfrm>
            <a:off x="1973223" y="5550575"/>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Verify Change</a:t>
            </a:r>
            <a:endParaRPr lang="en-US" sz="1750" dirty="0"/>
          </a:p>
        </p:txBody>
      </p:sp>
      <p:sp>
        <p:nvSpPr>
          <p:cNvPr id="15" name="Text 8"/>
          <p:cNvSpPr/>
          <p:nvPr/>
        </p:nvSpPr>
        <p:spPr>
          <a:xfrm>
            <a:off x="1973223" y="5942886"/>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Confirm year now shows as 1925</a:t>
            </a:r>
            <a:endParaRPr lang="en-US" sz="1400" dirty="0"/>
          </a:p>
        </p:txBody>
      </p:sp>
      <p:sp>
        <p:nvSpPr>
          <p:cNvPr id="16" name="Text 9"/>
          <p:cNvSpPr/>
          <p:nvPr/>
        </p:nvSpPr>
        <p:spPr>
          <a:xfrm>
            <a:off x="793790" y="6661904"/>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The UPDATE statement finds the record where the title is "The Great Gatsby" and corrects the publication year from 1935 to 1925, ensuring the database maintains accurate information.</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2025-05-10T10:47:33Z</dcterms:created>
  <dcterms:modified xsi:type="dcterms:W3CDTF">2025-05-10T10:47:33Z</dcterms:modified>
</cp:coreProperties>
</file>